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tif" ContentType="image/tiff"/>
  <Default Extension="xlsx" ContentType="application/vnd.openxmlformats-officedocument.spreadsheetml.sheet"/>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51"/>
  </p:notesMasterIdLst>
  <p:handoutMasterIdLst>
    <p:handoutMasterId r:id="rId52"/>
  </p:handoutMasterIdLst>
  <p:sldIdLst>
    <p:sldId id="257" r:id="rId5"/>
    <p:sldId id="268" r:id="rId6"/>
    <p:sldId id="267" r:id="rId7"/>
    <p:sldId id="279" r:id="rId8"/>
    <p:sldId id="273" r:id="rId9"/>
    <p:sldId id="306" r:id="rId10"/>
    <p:sldId id="307" r:id="rId11"/>
    <p:sldId id="308" r:id="rId12"/>
    <p:sldId id="274" r:id="rId13"/>
    <p:sldId id="278" r:id="rId14"/>
    <p:sldId id="309" r:id="rId15"/>
    <p:sldId id="310" r:id="rId16"/>
    <p:sldId id="281" r:id="rId17"/>
    <p:sldId id="293" r:id="rId18"/>
    <p:sldId id="276" r:id="rId19"/>
    <p:sldId id="326" r:id="rId20"/>
    <p:sldId id="275" r:id="rId21"/>
    <p:sldId id="280" r:id="rId22"/>
    <p:sldId id="291" r:id="rId23"/>
    <p:sldId id="299" r:id="rId24"/>
    <p:sldId id="292" r:id="rId25"/>
    <p:sldId id="311" r:id="rId26"/>
    <p:sldId id="312" r:id="rId27"/>
    <p:sldId id="313" r:id="rId28"/>
    <p:sldId id="314" r:id="rId29"/>
    <p:sldId id="283" r:id="rId30"/>
    <p:sldId id="282" r:id="rId31"/>
    <p:sldId id="288" r:id="rId32"/>
    <p:sldId id="289" r:id="rId33"/>
    <p:sldId id="290" r:id="rId34"/>
    <p:sldId id="287" r:id="rId35"/>
    <p:sldId id="315" r:id="rId36"/>
    <p:sldId id="317" r:id="rId37"/>
    <p:sldId id="319" r:id="rId38"/>
    <p:sldId id="316" r:id="rId39"/>
    <p:sldId id="324" r:id="rId40"/>
    <p:sldId id="322" r:id="rId41"/>
    <p:sldId id="272" r:id="rId42"/>
    <p:sldId id="321" r:id="rId43"/>
    <p:sldId id="330" r:id="rId44"/>
    <p:sldId id="320" r:id="rId45"/>
    <p:sldId id="323" r:id="rId46"/>
    <p:sldId id="285" r:id="rId47"/>
    <p:sldId id="286" r:id="rId48"/>
    <p:sldId id="325" r:id="rId49"/>
    <p:sldId id="296" r:id="rId50"/>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488" autoAdjust="0"/>
    <p:restoredTop sz="94660"/>
  </p:normalViewPr>
  <p:slideViewPr>
    <p:cSldViewPr>
      <p:cViewPr varScale="1">
        <p:scale>
          <a:sx n="91" d="100"/>
          <a:sy n="91" d="100"/>
        </p:scale>
        <p:origin x="114" y="558"/>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Single Machine</c:v>
                </c:pt>
              </c:strCache>
            </c:strRef>
          </c:tx>
          <c:spPr>
            <a:noFill/>
            <a:ln w="25400" cap="flat" cmpd="sng" algn="ctr">
              <a:solidFill>
                <a:schemeClr val="accent1"/>
              </a:solidFill>
              <a:miter lim="800000"/>
            </a:ln>
            <a:effectLst/>
          </c:spPr>
          <c:invertIfNegative val="0"/>
          <c:cat>
            <c:strRef>
              <c:f>Sheet1!$A$2:$A$6</c:f>
              <c:strCache>
                <c:ptCount val="5"/>
                <c:pt idx="0">
                  <c:v>Scenario A</c:v>
                </c:pt>
                <c:pt idx="1">
                  <c:v>Scenario B</c:v>
                </c:pt>
                <c:pt idx="2">
                  <c:v>Scenario C</c:v>
                </c:pt>
                <c:pt idx="3">
                  <c:v>Scenario D</c:v>
                </c:pt>
                <c:pt idx="4">
                  <c:v>Scenario E</c:v>
                </c:pt>
              </c:strCache>
            </c:strRef>
          </c:cat>
          <c:val>
            <c:numRef>
              <c:f>Sheet1!$B$2:$B$6</c:f>
              <c:numCache>
                <c:formatCode>General</c:formatCode>
                <c:ptCount val="5"/>
                <c:pt idx="0">
                  <c:v>289</c:v>
                </c:pt>
                <c:pt idx="1">
                  <c:v>389</c:v>
                </c:pt>
                <c:pt idx="2">
                  <c:v>348</c:v>
                </c:pt>
                <c:pt idx="3">
                  <c:v>328</c:v>
                </c:pt>
                <c:pt idx="4">
                  <c:v>356</c:v>
                </c:pt>
              </c:numCache>
            </c:numRef>
          </c:val>
          <c:extLst xmlns:c16r2="http://schemas.microsoft.com/office/drawing/2015/06/chart">
            <c:ext xmlns:c16="http://schemas.microsoft.com/office/drawing/2014/chart" uri="{C3380CC4-5D6E-409C-BE32-E72D297353CC}">
              <c16:uniqueId val="{00000000-5E92-4051-99BC-2623F45BF7E0}"/>
            </c:ext>
          </c:extLst>
        </c:ser>
        <c:ser>
          <c:idx val="1"/>
          <c:order val="1"/>
          <c:tx>
            <c:strRef>
              <c:f>Sheet1!$C$1</c:f>
              <c:strCache>
                <c:ptCount val="1"/>
                <c:pt idx="0">
                  <c:v> 2 nodos</c:v>
                </c:pt>
              </c:strCache>
            </c:strRef>
          </c:tx>
          <c:spPr>
            <a:noFill/>
            <a:ln w="25400" cap="flat" cmpd="sng" algn="ctr">
              <a:solidFill>
                <a:schemeClr val="accent2"/>
              </a:solidFill>
              <a:miter lim="800000"/>
            </a:ln>
            <a:effectLst/>
          </c:spPr>
          <c:invertIfNegative val="0"/>
          <c:cat>
            <c:strRef>
              <c:f>Sheet1!$A$2:$A$6</c:f>
              <c:strCache>
                <c:ptCount val="5"/>
                <c:pt idx="0">
                  <c:v>Scenario A</c:v>
                </c:pt>
                <c:pt idx="1">
                  <c:v>Scenario B</c:v>
                </c:pt>
                <c:pt idx="2">
                  <c:v>Scenario C</c:v>
                </c:pt>
                <c:pt idx="3">
                  <c:v>Scenario D</c:v>
                </c:pt>
                <c:pt idx="4">
                  <c:v>Scenario E</c:v>
                </c:pt>
              </c:strCache>
            </c:strRef>
          </c:cat>
          <c:val>
            <c:numRef>
              <c:f>Sheet1!$C$2:$C$6</c:f>
              <c:numCache>
                <c:formatCode>General</c:formatCode>
                <c:ptCount val="5"/>
                <c:pt idx="0">
                  <c:v>88</c:v>
                </c:pt>
                <c:pt idx="1">
                  <c:v>94</c:v>
                </c:pt>
                <c:pt idx="2">
                  <c:v>85</c:v>
                </c:pt>
                <c:pt idx="3">
                  <c:v>85</c:v>
                </c:pt>
                <c:pt idx="4">
                  <c:v>84</c:v>
                </c:pt>
              </c:numCache>
            </c:numRef>
          </c:val>
          <c:extLst xmlns:c16r2="http://schemas.microsoft.com/office/drawing/2015/06/chart">
            <c:ext xmlns:c16="http://schemas.microsoft.com/office/drawing/2014/chart" uri="{C3380CC4-5D6E-409C-BE32-E72D297353CC}">
              <c16:uniqueId val="{00000001-5E92-4051-99BC-2623F45BF7E0}"/>
            </c:ext>
          </c:extLst>
        </c:ser>
        <c:ser>
          <c:idx val="2"/>
          <c:order val="2"/>
          <c:tx>
            <c:strRef>
              <c:f>Sheet1!$D$1</c:f>
              <c:strCache>
                <c:ptCount val="1"/>
                <c:pt idx="0">
                  <c:v>3 nodos</c:v>
                </c:pt>
              </c:strCache>
            </c:strRef>
          </c:tx>
          <c:spPr>
            <a:noFill/>
            <a:ln w="25400" cap="flat" cmpd="sng" algn="ctr">
              <a:solidFill>
                <a:schemeClr val="accent3"/>
              </a:solidFill>
              <a:miter lim="800000"/>
            </a:ln>
            <a:effectLst/>
          </c:spPr>
          <c:invertIfNegative val="0"/>
          <c:cat>
            <c:strRef>
              <c:f>Sheet1!$A$2:$A$6</c:f>
              <c:strCache>
                <c:ptCount val="5"/>
                <c:pt idx="0">
                  <c:v>Scenario A</c:v>
                </c:pt>
                <c:pt idx="1">
                  <c:v>Scenario B</c:v>
                </c:pt>
                <c:pt idx="2">
                  <c:v>Scenario C</c:v>
                </c:pt>
                <c:pt idx="3">
                  <c:v>Scenario D</c:v>
                </c:pt>
                <c:pt idx="4">
                  <c:v>Scenario E</c:v>
                </c:pt>
              </c:strCache>
            </c:strRef>
          </c:cat>
          <c:val>
            <c:numRef>
              <c:f>Sheet1!$D$2:$D$6</c:f>
              <c:numCache>
                <c:formatCode>General</c:formatCode>
                <c:ptCount val="5"/>
                <c:pt idx="0">
                  <c:v>75</c:v>
                </c:pt>
                <c:pt idx="1">
                  <c:v>76</c:v>
                </c:pt>
                <c:pt idx="2">
                  <c:v>72</c:v>
                </c:pt>
                <c:pt idx="3">
                  <c:v>73</c:v>
                </c:pt>
                <c:pt idx="4">
                  <c:v>72</c:v>
                </c:pt>
              </c:numCache>
            </c:numRef>
          </c:val>
          <c:extLst xmlns:c16r2="http://schemas.microsoft.com/office/drawing/2015/06/chart">
            <c:ext xmlns:c16="http://schemas.microsoft.com/office/drawing/2014/chart" uri="{C3380CC4-5D6E-409C-BE32-E72D297353CC}">
              <c16:uniqueId val="{00000002-5E92-4051-99BC-2623F45BF7E0}"/>
            </c:ext>
          </c:extLst>
        </c:ser>
        <c:ser>
          <c:idx val="3"/>
          <c:order val="3"/>
          <c:tx>
            <c:strRef>
              <c:f>Sheet1!$E$1</c:f>
              <c:strCache>
                <c:ptCount val="1"/>
                <c:pt idx="0">
                  <c:v>4 nodos</c:v>
                </c:pt>
              </c:strCache>
            </c:strRef>
          </c:tx>
          <c:spPr>
            <a:noFill/>
            <a:ln w="25400" cap="flat" cmpd="sng" algn="ctr">
              <a:solidFill>
                <a:schemeClr val="accent4"/>
              </a:solidFill>
              <a:miter lim="800000"/>
            </a:ln>
            <a:effectLst/>
          </c:spPr>
          <c:invertIfNegative val="0"/>
          <c:cat>
            <c:strRef>
              <c:f>Sheet1!$A$2:$A$6</c:f>
              <c:strCache>
                <c:ptCount val="5"/>
                <c:pt idx="0">
                  <c:v>Scenario A</c:v>
                </c:pt>
                <c:pt idx="1">
                  <c:v>Scenario B</c:v>
                </c:pt>
                <c:pt idx="2">
                  <c:v>Scenario C</c:v>
                </c:pt>
                <c:pt idx="3">
                  <c:v>Scenario D</c:v>
                </c:pt>
                <c:pt idx="4">
                  <c:v>Scenario E</c:v>
                </c:pt>
              </c:strCache>
            </c:strRef>
          </c:cat>
          <c:val>
            <c:numRef>
              <c:f>Sheet1!$E$2:$E$6</c:f>
              <c:numCache>
                <c:formatCode>General</c:formatCode>
                <c:ptCount val="5"/>
                <c:pt idx="0">
                  <c:v>43</c:v>
                </c:pt>
                <c:pt idx="1">
                  <c:v>55</c:v>
                </c:pt>
                <c:pt idx="2">
                  <c:v>57</c:v>
                </c:pt>
                <c:pt idx="3">
                  <c:v>49</c:v>
                </c:pt>
                <c:pt idx="4">
                  <c:v>44</c:v>
                </c:pt>
              </c:numCache>
            </c:numRef>
          </c:val>
        </c:ser>
        <c:ser>
          <c:idx val="4"/>
          <c:order val="4"/>
          <c:tx>
            <c:strRef>
              <c:f>Sheet1!$F$1</c:f>
              <c:strCache>
                <c:ptCount val="1"/>
                <c:pt idx="0">
                  <c:v>5 nodos</c:v>
                </c:pt>
              </c:strCache>
            </c:strRef>
          </c:tx>
          <c:spPr>
            <a:noFill/>
            <a:ln w="25400" cap="flat" cmpd="sng" algn="ctr">
              <a:solidFill>
                <a:schemeClr val="accent5"/>
              </a:solidFill>
              <a:miter lim="800000"/>
            </a:ln>
            <a:effectLst/>
          </c:spPr>
          <c:invertIfNegative val="0"/>
          <c:cat>
            <c:strRef>
              <c:f>Sheet1!$A$2:$A$6</c:f>
              <c:strCache>
                <c:ptCount val="5"/>
                <c:pt idx="0">
                  <c:v>Scenario A</c:v>
                </c:pt>
                <c:pt idx="1">
                  <c:v>Scenario B</c:v>
                </c:pt>
                <c:pt idx="2">
                  <c:v>Scenario C</c:v>
                </c:pt>
                <c:pt idx="3">
                  <c:v>Scenario D</c:v>
                </c:pt>
                <c:pt idx="4">
                  <c:v>Scenario E</c:v>
                </c:pt>
              </c:strCache>
            </c:strRef>
          </c:cat>
          <c:val>
            <c:numRef>
              <c:f>Sheet1!$F$2:$F$6</c:f>
              <c:numCache>
                <c:formatCode>General</c:formatCode>
                <c:ptCount val="5"/>
                <c:pt idx="0">
                  <c:v>31</c:v>
                </c:pt>
                <c:pt idx="1">
                  <c:v>35</c:v>
                </c:pt>
                <c:pt idx="2">
                  <c:v>38</c:v>
                </c:pt>
                <c:pt idx="3">
                  <c:v>41</c:v>
                </c:pt>
                <c:pt idx="4">
                  <c:v>49</c:v>
                </c:pt>
              </c:numCache>
            </c:numRef>
          </c:val>
        </c:ser>
        <c:dLbls>
          <c:showLegendKey val="0"/>
          <c:showVal val="0"/>
          <c:showCatName val="0"/>
          <c:showSerName val="0"/>
          <c:showPercent val="0"/>
          <c:showBubbleSize val="0"/>
        </c:dLbls>
        <c:gapWidth val="164"/>
        <c:overlap val="-35"/>
        <c:axId val="349974472"/>
        <c:axId val="349976432"/>
      </c:barChart>
      <c:catAx>
        <c:axId val="349974472"/>
        <c:scaling>
          <c:orientation val="minMax"/>
        </c:scaling>
        <c:delete val="0"/>
        <c:axPos val="b"/>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AR"/>
          </a:p>
        </c:txPr>
        <c:crossAx val="349976432"/>
        <c:crosses val="autoZero"/>
        <c:auto val="1"/>
        <c:lblAlgn val="ctr"/>
        <c:lblOffset val="100"/>
        <c:noMultiLvlLbl val="0"/>
      </c:catAx>
      <c:valAx>
        <c:axId val="349976432"/>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AR"/>
          </a:p>
        </c:txPr>
        <c:crossAx val="349974472"/>
        <c:crosses val="autoZero"/>
        <c:crossBetween val="between"/>
      </c:val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50000"/>
                  <a:lumOff val="50000"/>
                </a:schemeClr>
              </a:solidFill>
              <a:latin typeface="+mn-lt"/>
              <a:ea typeface="+mn-ea"/>
              <a:cs typeface="+mn-cs"/>
            </a:defRPr>
          </a:pPr>
          <a:endParaRPr lang="es-AR"/>
        </a:p>
      </c:txPr>
    </c:legend>
    <c:plotVisOnly val="1"/>
    <c:dispBlanksAs val="gap"/>
    <c:showDLblsOverMax val="0"/>
  </c:chart>
  <c:spPr>
    <a:noFill/>
    <a:ln>
      <a:noFill/>
    </a:ln>
    <a:effectLst/>
  </c:spPr>
  <c:txPr>
    <a:bodyPr/>
    <a:lstStyle/>
    <a:p>
      <a:pPr>
        <a:defRPr/>
      </a:pPr>
      <a:endParaRPr lang="es-A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1">
  <cs:axisTitle>
    <cs:lnRef idx="0"/>
    <cs:fillRef idx="0"/>
    <cs:effectRef idx="0"/>
    <cs:fontRef idx="minor">
      <a:schemeClr val="tx1">
        <a:lumMod val="50000"/>
        <a:lumOff val="50000"/>
      </a:schemeClr>
    </cs:fontRef>
    <cs:defRPr sz="1197" kern="1200"/>
  </cs:axisTitle>
  <cs:categoryAxis>
    <cs:lnRef idx="0"/>
    <cs:fillRef idx="0"/>
    <cs:effectRef idx="0"/>
    <cs:fontRef idx="minor">
      <a:schemeClr val="tx1">
        <a:lumMod val="50000"/>
        <a:lumOff val="50000"/>
      </a:schemeClr>
    </cs:fontRef>
    <cs:defRPr sz="1197"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65000"/>
        <a:lumOff val="35000"/>
      </a:schemeClr>
    </cs:fontRef>
    <cs:defRPr sz="1197" kern="1200"/>
  </cs:dataLabel>
  <cs:dataLabelCallout>
    <cs:lnRef idx="0"/>
    <cs:fillRef idx="0"/>
    <cs:effectRef idx="0"/>
    <cs:fontRef idx="minor">
      <a:schemeClr val="bg1"/>
    </cs:fontRef>
    <cs:spPr>
      <a:solidFill>
        <a:schemeClr val="tx1">
          <a:lumMod val="35000"/>
          <a:lumOff val="65000"/>
        </a:schemeClr>
      </a:solidFill>
    </cs:spPr>
    <cs:defRPr sz="1197"/>
  </cs:dataLabelCallout>
  <cs:dataPoint>
    <cs:lnRef idx="0">
      <cs:styleClr val="auto"/>
    </cs:lnRef>
    <cs:fillRef idx="0"/>
    <cs:effectRef idx="0"/>
    <cs:fontRef idx="minor">
      <a:schemeClr val="dk1"/>
    </cs:fontRef>
    <cs:spPr>
      <a:noFill/>
      <a:ln w="25400" cap="flat" cmpd="sng" algn="ctr">
        <a:solidFill>
          <a:schemeClr val="phClr"/>
        </a:solidFill>
        <a:miter lim="800000"/>
      </a:ln>
    </cs:spPr>
  </cs:dataPoint>
  <cs:dataPoint3D>
    <cs:lnRef idx="0">
      <cs:styleClr val="auto"/>
    </cs:lnRef>
    <cs:fillRef idx="0">
      <cs:styleClr val="auto"/>
    </cs:fillRef>
    <cs:effectRef idx="0"/>
    <cs:fontRef idx="minor">
      <a:schemeClr val="dk1"/>
    </cs:fontRef>
    <cs:spPr>
      <a:ln w="19050" cap="flat" cmpd="sng" algn="ctr">
        <a:solidFill>
          <a:schemeClr val="phClr"/>
        </a:solidFill>
        <a:miter lim="800000"/>
      </a:ln>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styleClr val="auto"/>
    </cs:lnRef>
    <cs:fillRef idx="0">
      <cs:styleClr val="auto"/>
    </cs:fillRef>
    <cs:effectRef idx="0"/>
    <cs:fontRef idx="minor">
      <a:schemeClr val="dk1"/>
    </cs:fontRef>
    <cs:spPr>
      <a:ln w="19050" cap="rnd">
        <a:solidFill>
          <a:schemeClr val="phClr"/>
        </a:solidFill>
        <a:round/>
      </a:ln>
    </cs:spPr>
  </cs:dataPointMarker>
  <cs:dataPointMarkerLayout symbol="circle" size="6"/>
  <cs:dataPointWireframe>
    <cs:lnRef idx="0">
      <cs:styleClr val="auto"/>
    </cs:lnRef>
    <cs:fillRef idx="1"/>
    <cs:effectRef idx="0"/>
    <cs:fontRef idx="minor">
      <a:schemeClr val="tx1"/>
    </cs:fontRef>
    <cs:spPr>
      <a:ln w="9525">
        <a:solidFill>
          <a:schemeClr val="phClr"/>
        </a:solidFill>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tx1">
            <a:lumMod val="50000"/>
            <a:lumOff val="50000"/>
          </a:schemeClr>
        </a:solidFill>
        <a:round/>
      </a:ln>
    </cs:spPr>
  </cs:downBar>
  <cs:dropLine>
    <cs:lnRef idx="0"/>
    <cs:fillRef idx="0"/>
    <cs:effectRef idx="0"/>
    <cs:fontRef idx="minor">
      <a:schemeClr val="dk1"/>
    </cs:fontRef>
    <cs:spPr>
      <a:ln w="9525" cap="flat" cmpd="sng" algn="ctr">
        <a:solidFill>
          <a:schemeClr val="tx1">
            <a:lumMod val="35000"/>
            <a:lumOff val="65000"/>
          </a:schemeClr>
        </a:solidFill>
        <a:round/>
      </a:ln>
    </cs:spPr>
  </cs:dropLine>
  <cs:errorBar>
    <cs:lnRef idx="0"/>
    <cs:fillRef idx="0"/>
    <cs:effectRef idx="0"/>
    <cs:fontRef idx="minor">
      <a:schemeClr val="dk1"/>
    </cs:fontRef>
    <cs:spPr>
      <a:ln w="9525" cap="flat" cmpd="sng" algn="ctr">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a:solidFill>
          <a:schemeClr val="tx1">
            <a:lumMod val="15000"/>
            <a:lumOff val="85000"/>
          </a:schemeClr>
        </a:solidFill>
      </a:ln>
    </cs:spPr>
  </cs:gridlineMajor>
  <cs:gridlineMinor>
    <cs:lnRef idx="0"/>
    <cs:fillRef idx="0"/>
    <cs:effectRef idx="0"/>
    <cs:fontRef idx="minor">
      <a:schemeClr val="dk1"/>
    </cs:fontRef>
    <cs:spPr>
      <a:ln w="9525">
        <a:solidFill>
          <a:schemeClr val="tx1">
            <a:lumMod val="5000"/>
            <a:lumOff val="95000"/>
          </a:schemeClr>
        </a:solidFill>
      </a:ln>
    </cs:spPr>
  </cs:gridlineMinor>
  <cs:hiLoLine>
    <cs:lnRef idx="0"/>
    <cs:fillRef idx="0"/>
    <cs:effectRef idx="0"/>
    <cs:fontRef idx="minor">
      <a:schemeClr val="dk1"/>
    </cs:fontRef>
    <cs:spPr>
      <a:ln w="9525" cap="flat" cmpd="sng" algn="ctr">
        <a:solidFill>
          <a:schemeClr val="tx1">
            <a:lumMod val="35000"/>
            <a:lumOff val="65000"/>
          </a:schemeClr>
        </a:solidFill>
        <a:round/>
      </a:ln>
    </cs:spPr>
  </cs:hiLoLine>
  <cs:leaderLine>
    <cs:lnRef idx="0"/>
    <cs:fillRef idx="0"/>
    <cs:effectRef idx="0"/>
    <cs:fontRef idx="minor">
      <a:schemeClr val="dk1"/>
    </cs:fontRef>
    <cs:spPr>
      <a:ln w="9525" cap="flat" cmpd="sng" algn="ctr">
        <a:solidFill>
          <a:schemeClr val="tx1">
            <a:lumMod val="35000"/>
            <a:lumOff val="65000"/>
          </a:schemeClr>
        </a:solidFill>
        <a:round/>
      </a:ln>
    </cs:spPr>
  </cs:leaderLine>
  <cs:legend>
    <cs:lnRef idx="0"/>
    <cs:fillRef idx="0"/>
    <cs:effectRef idx="0"/>
    <cs:fontRef idx="minor">
      <a:schemeClr val="tx1">
        <a:lumMod val="50000"/>
        <a:lumOff val="50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defRPr sz="1197" kern="1200"/>
  </cs:seriesAxis>
  <cs:seriesLine>
    <cs:lnRef idx="0"/>
    <cs:fillRef idx="0"/>
    <cs:effectRef idx="0"/>
    <cs:fontRef idx="minor">
      <a:schemeClr val="dk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200" b="0" kern="1200" cap="none" spc="5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tx1">
        <a:lumMod val="50000"/>
        <a:lumOff val="50000"/>
      </a:schemeClr>
    </cs:fontRef>
    <cs:defRPr sz="1197" kern="1200"/>
  </cs:trendlineLabel>
  <cs:upBar>
    <cs:lnRef idx="0"/>
    <cs:fillRef idx="0"/>
    <cs:effectRef idx="0"/>
    <cs:fontRef idx="minor">
      <a:schemeClr val="dk1"/>
    </cs:fontRef>
    <cs:spPr>
      <a:solidFill>
        <a:schemeClr val="lt1"/>
      </a:solidFill>
      <a:ln w="9525" cap="flat" cmpd="sng" algn="ctr">
        <a:solidFill>
          <a:schemeClr val="tx1">
            <a:lumMod val="50000"/>
            <a:lumOff val="50000"/>
          </a:schemeClr>
        </a:solidFill>
        <a:round/>
      </a:ln>
    </cs:spPr>
  </cs:upBar>
  <cs:valueAxis>
    <cs:lnRef idx="0"/>
    <cs:fillRef idx="0"/>
    <cs:effectRef idx="0"/>
    <cs:fontRef idx="minor">
      <a:schemeClr val="tx1">
        <a:lumMod val="50000"/>
        <a:lumOff val="50000"/>
      </a:schemeClr>
    </cs:fontRef>
    <cs:defRPr sz="1197"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11/12/2016</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11/12/2016</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a:t>Click to edit Master text styles</a:t>
            </a:r>
          </a:p>
          <a:p>
            <a:pPr lvl="1"/>
            <a:r>
              <a:rPr/>
              <a:t>Second level</a:t>
            </a:r>
          </a:p>
          <a:p>
            <a:pPr lvl="2"/>
            <a:r>
              <a:rPr/>
              <a:t>Third level</a:t>
            </a:r>
          </a:p>
          <a:p>
            <a:pPr lvl="3"/>
            <a:r>
              <a:rPr/>
              <a:t>Fourth level</a:t>
            </a:r>
          </a:p>
          <a:p>
            <a:pPr lvl="4"/>
            <a:r>
              <a:rP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smtClean="0"/>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smtClean="0"/>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11/12/2016</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smtClean="0"/>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11/12/2016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smtClean="0"/>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11/12/2016</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11/12/2016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smtClean="0"/>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11/12/2016</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11/12/2016</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11/12/2016</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11/12/2016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smtClean="0"/>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smtClean="0"/>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smtClean="0"/>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11/12/2016</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smtClean="0"/>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11/12/2016</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www.siasa.com.ar/Folletos/ITLARTop50.pdf"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www.wrf-model.org/index.php"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meteo.caearte.conae.gov.ar/"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github.com/lvc0107/wrf_mendieta"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github.com/lvc0107/wrf_mendieta" TargetMode="Externa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tif"/><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emf"/><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WRF </a:t>
            </a:r>
            <a:r>
              <a:rPr lang="es-GT" dirty="0" smtClean="0"/>
              <a:t>en</a:t>
            </a:r>
            <a:r>
              <a:rPr lang="en-US" dirty="0" smtClean="0"/>
              <a:t> Mendieta</a:t>
            </a:r>
            <a:endParaRPr lang="en-US" dirty="0"/>
          </a:p>
        </p:txBody>
      </p:sp>
      <p:sp>
        <p:nvSpPr>
          <p:cNvPr id="5" name="Subtitle 4"/>
          <p:cNvSpPr>
            <a:spLocks noGrp="1"/>
          </p:cNvSpPr>
          <p:nvPr>
            <p:ph type="subTitle" idx="1"/>
          </p:nvPr>
        </p:nvSpPr>
        <p:spPr/>
        <p:txBody>
          <a:bodyPr>
            <a:normAutofit fontScale="85000" lnSpcReduction="20000"/>
          </a:bodyPr>
          <a:lstStyle/>
          <a:p>
            <a:r>
              <a:rPr lang="es-AR" dirty="0" smtClean="0"/>
              <a:t>Parte del trabajo de tesis:</a:t>
            </a:r>
            <a:br>
              <a:rPr lang="es-AR" dirty="0" smtClean="0"/>
            </a:br>
            <a:r>
              <a:rPr lang="es-AR" dirty="0" smtClean="0"/>
              <a:t>“ACELERACIÓN </a:t>
            </a:r>
            <a:r>
              <a:rPr lang="es-AR" dirty="0"/>
              <a:t>DE UN MODELO NUMÉRICO DE PREDICCIÓN DEL TIEMPO PARA APLICACIONES EN ALERTA </a:t>
            </a:r>
            <a:r>
              <a:rPr lang="es-AR" dirty="0" smtClean="0"/>
              <a:t>TEMPRANA </a:t>
            </a:r>
            <a:r>
              <a:rPr lang="es-AR" dirty="0"/>
              <a:t>A EMERGENCIAS </a:t>
            </a:r>
            <a:r>
              <a:rPr lang="es-AR" dirty="0" smtClean="0"/>
              <a:t>AMBIENTALES”</a:t>
            </a:r>
            <a:endParaRPr lang="es-AR" dirty="0"/>
          </a:p>
          <a:p>
            <a:r>
              <a:rPr lang="es-AR" dirty="0"/>
              <a:t/>
            </a:r>
            <a:br>
              <a:rPr lang="es-AR" dirty="0"/>
            </a:br>
            <a:endParaRPr lang="en-US" dirty="0"/>
          </a:p>
        </p:txBody>
      </p:sp>
      <p:sp>
        <p:nvSpPr>
          <p:cNvPr id="7" name="Subtitle 4"/>
          <p:cNvSpPr txBox="1">
            <a:spLocks/>
          </p:cNvSpPr>
          <p:nvPr/>
        </p:nvSpPr>
        <p:spPr>
          <a:xfrm>
            <a:off x="7999412" y="5029200"/>
            <a:ext cx="3858525" cy="533400"/>
          </a:xfrm>
          <a:prstGeom prst="rect">
            <a:avLst/>
          </a:prstGeom>
        </p:spPr>
        <p:txBody>
          <a:bodyPr vert="horz" lIns="121899" tIns="60949" rIns="121899" bIns="60949" rtlCol="0">
            <a:normAutofit fontScale="62500" lnSpcReduction="20000"/>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mn-lt"/>
                <a:ea typeface="+mn-ea"/>
                <a:cs typeface="+mn-cs"/>
              </a:defRPr>
            </a:lvl1pPr>
            <a:lvl2pPr marL="609493" indent="0" algn="ctr" defTabSz="1218987" rtl="0"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s-AR" dirty="0" smtClean="0"/>
              <a:t>Miguel VArgas</a:t>
            </a:r>
            <a:br>
              <a:rPr lang="es-AR" dirty="0" smtClean="0"/>
            </a:br>
            <a:endParaRPr lang="en-US"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12" y="274636"/>
            <a:ext cx="7367031" cy="6172213"/>
          </a:xfrm>
          <a:prstGeom prst="rect">
            <a:avLst/>
          </a:prstGeom>
          <a:solidFill>
            <a:schemeClr val="accent1"/>
          </a:solidFill>
        </p:spPr>
      </p:pic>
      <p:sp>
        <p:nvSpPr>
          <p:cNvPr id="2" name="Rectangle 1"/>
          <p:cNvSpPr/>
          <p:nvPr/>
        </p:nvSpPr>
        <p:spPr>
          <a:xfrm>
            <a:off x="4127573" y="3548090"/>
            <a:ext cx="6123261" cy="28876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6" name="Rectangle 5"/>
          <p:cNvSpPr/>
          <p:nvPr/>
        </p:nvSpPr>
        <p:spPr>
          <a:xfrm>
            <a:off x="10248382" y="2786090"/>
            <a:ext cx="1194831"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88" y="2590800"/>
            <a:ext cx="2599845" cy="2270751"/>
          </a:xfrm>
          <a:prstGeom prst="rect">
            <a:avLst/>
          </a:prstGeom>
        </p:spPr>
      </p:pic>
      <p:sp>
        <p:nvSpPr>
          <p:cNvPr id="16" name="Right Arrow 15"/>
          <p:cNvSpPr/>
          <p:nvPr/>
        </p:nvSpPr>
        <p:spPr>
          <a:xfrm>
            <a:off x="3670743" y="3335933"/>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21" name="Title 6"/>
          <p:cNvSpPr>
            <a:spLocks noGrp="1"/>
          </p:cNvSpPr>
          <p:nvPr>
            <p:ph type="title"/>
          </p:nvPr>
        </p:nvSpPr>
        <p:spPr>
          <a:xfrm>
            <a:off x="1065212" y="274637"/>
            <a:ext cx="2666999" cy="1223963"/>
          </a:xfrm>
        </p:spPr>
        <p:txBody>
          <a:bodyPr>
            <a:normAutofit fontScale="90000"/>
          </a:bodyPr>
          <a:lstStyle/>
          <a:p>
            <a:r>
              <a:rPr lang="en-US" dirty="0"/>
              <a:t/>
            </a:r>
            <a:br>
              <a:rPr lang="en-US" dirty="0"/>
            </a:br>
            <a:r>
              <a:rPr lang="en-US" sz="4000" dirty="0" err="1" smtClean="0"/>
              <a:t>Arquitectura</a:t>
            </a:r>
            <a:r>
              <a:rPr lang="en-US" sz="4000" dirty="0" smtClean="0"/>
              <a:t/>
            </a:r>
            <a:br>
              <a:rPr lang="en-US" sz="4000" dirty="0" smtClean="0"/>
            </a:br>
            <a:r>
              <a:rPr lang="en-US" sz="4000" dirty="0" smtClean="0"/>
              <a:t>de </a:t>
            </a:r>
            <a:r>
              <a:rPr lang="en-US" sz="4000" dirty="0"/>
              <a:t>WRF</a:t>
            </a:r>
          </a:p>
        </p:txBody>
      </p:sp>
    </p:spTree>
    <p:extLst>
      <p:ext uri="{BB962C8B-B14F-4D97-AF65-F5344CB8AC3E}">
        <p14:creationId xmlns:p14="http://schemas.microsoft.com/office/powerpoint/2010/main" val="1468339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9192" y="1543333"/>
            <a:ext cx="9957854" cy="1384995"/>
          </a:xfrm>
          <a:prstGeom prst="rect">
            <a:avLst/>
          </a:prstGeom>
          <a:noFill/>
        </p:spPr>
        <p:txBody>
          <a:bodyPr wrap="none" rtlCol="0">
            <a:spAutoFit/>
          </a:bodyPr>
          <a:lstStyle/>
          <a:p>
            <a:r>
              <a:rPr lang="es-AR" sz="2800" dirty="0" smtClean="0"/>
              <a:t>Ungrib.exe: Procesa inputs obtenidos de datos dinámicos (</a:t>
            </a:r>
            <a:r>
              <a:rPr lang="es-AR" sz="2800" dirty="0" err="1" smtClean="0"/>
              <a:t>gribfiles</a:t>
            </a:r>
            <a:r>
              <a:rPr lang="es-AR" sz="2800" dirty="0" smtClean="0"/>
              <a:t>)</a:t>
            </a:r>
          </a:p>
          <a:p>
            <a:r>
              <a:rPr lang="es-AR" sz="2800" dirty="0" smtClean="0"/>
              <a:t>Geogrid.exe: Procesa inputs obtenidos de datos </a:t>
            </a:r>
            <a:r>
              <a:rPr lang="es-AR" sz="2800" dirty="0" smtClean="0"/>
              <a:t>estáticos</a:t>
            </a:r>
            <a:endParaRPr lang="es-AR" sz="2800" dirty="0" smtClean="0"/>
          </a:p>
          <a:p>
            <a:r>
              <a:rPr lang="es-AR" sz="2800" dirty="0" smtClean="0"/>
              <a:t>Metgrib.exe:  Genera inputs para  etapa de procesamiento</a:t>
            </a:r>
            <a:endParaRPr lang="es-AR" sz="2800" dirty="0"/>
          </a:p>
        </p:txBody>
      </p:sp>
      <p:sp>
        <p:nvSpPr>
          <p:cNvPr id="8" name="Title 6"/>
          <p:cNvSpPr txBox="1">
            <a:spLocks/>
          </p:cNvSpPr>
          <p:nvPr/>
        </p:nvSpPr>
        <p:spPr>
          <a:xfrm>
            <a:off x="1034008" y="319370"/>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smtClean="0"/>
              <a:t>Pre-</a:t>
            </a:r>
            <a:r>
              <a:rPr lang="en-US" dirty="0" err="1" smtClean="0"/>
              <a:t>procesamiento</a:t>
            </a:r>
            <a:r>
              <a:rPr lang="en-US" dirty="0" smtClean="0"/>
              <a:t>:</a:t>
            </a:r>
            <a:endParaRPr lang="en-US" dirty="0"/>
          </a:p>
        </p:txBody>
      </p:sp>
      <p:sp>
        <p:nvSpPr>
          <p:cNvPr id="9" name="Title 6"/>
          <p:cNvSpPr txBox="1">
            <a:spLocks/>
          </p:cNvSpPr>
          <p:nvPr/>
        </p:nvSpPr>
        <p:spPr>
          <a:xfrm>
            <a:off x="1034009" y="2667000"/>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Procesamiento</a:t>
            </a:r>
            <a:r>
              <a:rPr lang="en-US" dirty="0" smtClean="0"/>
              <a:t>:</a:t>
            </a:r>
            <a:endParaRPr lang="en-US" dirty="0"/>
          </a:p>
        </p:txBody>
      </p:sp>
      <p:sp>
        <p:nvSpPr>
          <p:cNvPr id="10" name="TextBox 9"/>
          <p:cNvSpPr txBox="1"/>
          <p:nvPr/>
        </p:nvSpPr>
        <p:spPr>
          <a:xfrm>
            <a:off x="1183050" y="3898051"/>
            <a:ext cx="9840386" cy="2246769"/>
          </a:xfrm>
          <a:prstGeom prst="rect">
            <a:avLst/>
          </a:prstGeom>
          <a:noFill/>
        </p:spPr>
        <p:txBody>
          <a:bodyPr wrap="none" rtlCol="0">
            <a:spAutoFit/>
          </a:bodyPr>
          <a:lstStyle/>
          <a:p>
            <a:r>
              <a:rPr lang="es-AR" sz="2800" dirty="0" smtClean="0"/>
              <a:t>real.exe: Toma inputs desde el pre-procesamiento y  genera inputs</a:t>
            </a:r>
          </a:p>
          <a:p>
            <a:r>
              <a:rPr lang="es-AR" sz="2800" dirty="0" smtClean="0"/>
              <a:t>para etapa de  procesamiento</a:t>
            </a:r>
          </a:p>
          <a:p>
            <a:endParaRPr lang="es-AR" sz="2800" dirty="0" smtClean="0"/>
          </a:p>
          <a:p>
            <a:r>
              <a:rPr lang="es-AR" sz="2800" dirty="0" smtClean="0"/>
              <a:t>wrf.exe :Es el procesamiento del pronostico.</a:t>
            </a:r>
            <a:br>
              <a:rPr lang="es-AR" sz="2800" dirty="0" smtClean="0"/>
            </a:br>
            <a:endParaRPr lang="es-AR" sz="2800" dirty="0"/>
          </a:p>
        </p:txBody>
      </p:sp>
    </p:spTree>
    <p:extLst>
      <p:ext uri="{BB962C8B-B14F-4D97-AF65-F5344CB8AC3E}">
        <p14:creationId xmlns:p14="http://schemas.microsoft.com/office/powerpoint/2010/main" val="37661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34010" y="152400"/>
            <a:ext cx="10360501" cy="1223963"/>
          </a:xfrm>
        </p:spPr>
        <p:txBody>
          <a:bodyPr/>
          <a:lstStyle/>
          <a:p>
            <a:r>
              <a:rPr lang="en-US" dirty="0" smtClean="0"/>
              <a:t>Post-</a:t>
            </a:r>
            <a:r>
              <a:rPr lang="en-US" dirty="0" err="1" smtClean="0"/>
              <a:t>procesamiento</a:t>
            </a:r>
            <a:r>
              <a:rPr lang="en-US" dirty="0" smtClean="0"/>
              <a:t>: </a:t>
            </a:r>
            <a:r>
              <a:rPr lang="en-US" dirty="0" err="1" smtClean="0"/>
              <a:t>ARWPost</a:t>
            </a:r>
            <a:r>
              <a:rPr lang="en-US" dirty="0" smtClean="0"/>
              <a:t> + grads</a:t>
            </a:r>
            <a:endParaRPr lang="en-US" dirty="0"/>
          </a:p>
        </p:txBody>
      </p:sp>
      <p:sp>
        <p:nvSpPr>
          <p:cNvPr id="5" name="TextBox 4"/>
          <p:cNvSpPr txBox="1"/>
          <p:nvPr/>
        </p:nvSpPr>
        <p:spPr>
          <a:xfrm>
            <a:off x="1079192" y="1543333"/>
            <a:ext cx="9913868" cy="4832092"/>
          </a:xfrm>
          <a:prstGeom prst="rect">
            <a:avLst/>
          </a:prstGeom>
          <a:noFill/>
        </p:spPr>
        <p:txBody>
          <a:bodyPr wrap="none" rtlCol="0">
            <a:spAutoFit/>
          </a:bodyPr>
          <a:lstStyle/>
          <a:p>
            <a:r>
              <a:rPr lang="es-AR" sz="2800" dirty="0" smtClean="0"/>
              <a:t>Software de post procesamiento </a:t>
            </a:r>
            <a:br>
              <a:rPr lang="es-AR" sz="2800" dirty="0" smtClean="0"/>
            </a:br>
            <a:endParaRPr lang="es-AR" sz="2800" dirty="0" smtClean="0"/>
          </a:p>
          <a:p>
            <a:r>
              <a:rPr lang="es-AR" sz="2800" dirty="0" err="1" smtClean="0"/>
              <a:t>Grads</a:t>
            </a:r>
            <a:r>
              <a:rPr lang="es-AR" sz="2800" dirty="0" smtClean="0"/>
              <a:t> genera archivos en formato </a:t>
            </a:r>
            <a:r>
              <a:rPr lang="es-AR" sz="2800" dirty="0" err="1" smtClean="0"/>
              <a:t>txt</a:t>
            </a:r>
            <a:r>
              <a:rPr lang="es-AR" sz="2800" dirty="0" smtClean="0"/>
              <a:t>, </a:t>
            </a:r>
            <a:r>
              <a:rPr lang="es-AR" sz="2800" dirty="0" err="1" smtClean="0"/>
              <a:t>tif</a:t>
            </a:r>
            <a:r>
              <a:rPr lang="es-AR" sz="2800" dirty="0" smtClean="0"/>
              <a:t> y </a:t>
            </a:r>
            <a:r>
              <a:rPr lang="es-AR" sz="2800" dirty="0" err="1" smtClean="0"/>
              <a:t>png</a:t>
            </a:r>
            <a:r>
              <a:rPr lang="es-AR" sz="2800" dirty="0" smtClean="0"/>
              <a:t> con información de </a:t>
            </a:r>
          </a:p>
          <a:p>
            <a:endParaRPr lang="es-AR" sz="2800" dirty="0"/>
          </a:p>
          <a:p>
            <a:pPr marL="1066693" lvl="1" indent="-457200">
              <a:buFont typeface="Arial" panose="020B0604020202020204" pitchFamily="34" charset="0"/>
              <a:buChar char="•"/>
            </a:pPr>
            <a:r>
              <a:rPr lang="es-AR" sz="2800" dirty="0"/>
              <a:t>Pronostico fluvial</a:t>
            </a:r>
          </a:p>
          <a:p>
            <a:pPr marL="1066693" lvl="1" indent="-457200">
              <a:buFont typeface="Arial" panose="020B0604020202020204" pitchFamily="34" charset="0"/>
              <a:buChar char="•"/>
            </a:pPr>
            <a:r>
              <a:rPr lang="es-AR" sz="2800" dirty="0"/>
              <a:t>Pronostico de máximas y mínimas  temperatura</a:t>
            </a:r>
          </a:p>
          <a:p>
            <a:pPr marL="1066693" lvl="1" indent="-457200">
              <a:buFont typeface="Arial" panose="020B0604020202020204" pitchFamily="34" charset="0"/>
              <a:buChar char="•"/>
            </a:pPr>
            <a:r>
              <a:rPr lang="es-AR" sz="2800" dirty="0"/>
              <a:t>pronósticos de vientos</a:t>
            </a:r>
          </a:p>
          <a:p>
            <a:pPr marL="1066693" lvl="1" indent="-457200">
              <a:buFont typeface="Arial" panose="020B0604020202020204" pitchFamily="34" charset="0"/>
              <a:buChar char="•"/>
            </a:pPr>
            <a:r>
              <a:rPr lang="es-AR" sz="2800" dirty="0"/>
              <a:t>Pronósticos de humedad</a:t>
            </a:r>
          </a:p>
          <a:p>
            <a:endParaRPr lang="es-AR" sz="2800" dirty="0" smtClean="0"/>
          </a:p>
          <a:p>
            <a:r>
              <a:rPr lang="es-AR" sz="2800" dirty="0" smtClean="0"/>
              <a:t>Esta información es denominada </a:t>
            </a:r>
            <a:r>
              <a:rPr lang="es-AR" sz="2800" b="1" dirty="0" err="1" smtClean="0"/>
              <a:t>Meteogramas</a:t>
            </a:r>
            <a:endParaRPr lang="es-AR" sz="2800" b="1" dirty="0"/>
          </a:p>
          <a:p>
            <a:pPr lvl="1"/>
            <a:endParaRPr lang="es-AR" sz="2800" dirty="0"/>
          </a:p>
        </p:txBody>
      </p:sp>
    </p:spTree>
    <p:extLst>
      <p:ext uri="{BB962C8B-B14F-4D97-AF65-F5344CB8AC3E}">
        <p14:creationId xmlns:p14="http://schemas.microsoft.com/office/powerpoint/2010/main" val="359269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WRF</a:t>
            </a:r>
            <a:r>
              <a:rPr lang="en-US" dirty="0"/>
              <a:t>: </a:t>
            </a:r>
            <a:r>
              <a:rPr lang="en-US" dirty="0" err="1" smtClean="0"/>
              <a:t>Flujo</a:t>
            </a:r>
            <a:r>
              <a:rPr lang="en-US" dirty="0" smtClean="0"/>
              <a:t> </a:t>
            </a:r>
            <a:r>
              <a:rPr lang="en-US" dirty="0" err="1" smtClean="0"/>
              <a:t>basico</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81" y="1483946"/>
            <a:ext cx="10973803" cy="5054600"/>
          </a:xfrm>
          <a:prstGeom prst="rect">
            <a:avLst/>
          </a:prstGeom>
        </p:spPr>
      </p:pic>
    </p:spTree>
    <p:extLst>
      <p:ext uri="{BB962C8B-B14F-4D97-AF65-F5344CB8AC3E}">
        <p14:creationId xmlns:p14="http://schemas.microsoft.com/office/powerpoint/2010/main" val="233158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34010" y="152400"/>
            <a:ext cx="10360501" cy="1223963"/>
          </a:xfrm>
        </p:spPr>
        <p:txBody>
          <a:bodyPr/>
          <a:lstStyle/>
          <a:p>
            <a:r>
              <a:rPr lang="en-US" dirty="0" err="1" smtClean="0"/>
              <a:t>Pronostico</a:t>
            </a:r>
            <a:r>
              <a:rPr lang="en-US" dirty="0" smtClean="0"/>
              <a:t>  </a:t>
            </a:r>
            <a:r>
              <a:rPr lang="en-US" dirty="0" err="1" smtClean="0"/>
              <a:t>por</a:t>
            </a:r>
            <a:r>
              <a:rPr lang="en-US" dirty="0" smtClean="0"/>
              <a:t> </a:t>
            </a:r>
            <a:r>
              <a:rPr lang="en-US" dirty="0" err="1" smtClean="0"/>
              <a:t>emsembles</a:t>
            </a:r>
            <a:endParaRPr lang="en-US" dirty="0"/>
          </a:p>
        </p:txBody>
      </p:sp>
      <p:pic>
        <p:nvPicPr>
          <p:cNvPr id="4" name="Picture 3"/>
          <p:cNvPicPr>
            <a:picLocks noChangeAspect="1"/>
          </p:cNvPicPr>
          <p:nvPr/>
        </p:nvPicPr>
        <p:blipFill>
          <a:blip r:embed="rId2"/>
          <a:stretch>
            <a:fillRect/>
          </a:stretch>
        </p:blipFill>
        <p:spPr>
          <a:xfrm>
            <a:off x="6551612" y="1260616"/>
            <a:ext cx="5433386" cy="4966640"/>
          </a:xfrm>
          <a:prstGeom prst="rect">
            <a:avLst/>
          </a:prstGeom>
        </p:spPr>
      </p:pic>
      <p:sp>
        <p:nvSpPr>
          <p:cNvPr id="5" name="TextBox 4"/>
          <p:cNvSpPr txBox="1"/>
          <p:nvPr/>
        </p:nvSpPr>
        <p:spPr>
          <a:xfrm>
            <a:off x="1079192" y="1543333"/>
            <a:ext cx="5365123" cy="4401205"/>
          </a:xfrm>
          <a:prstGeom prst="rect">
            <a:avLst/>
          </a:prstGeom>
          <a:noFill/>
        </p:spPr>
        <p:txBody>
          <a:bodyPr wrap="none" rtlCol="0">
            <a:spAutoFit/>
          </a:bodyPr>
          <a:lstStyle/>
          <a:p>
            <a:r>
              <a:rPr lang="es-AR" sz="2800" dirty="0" smtClean="0"/>
              <a:t>El pronóstico </a:t>
            </a:r>
            <a:r>
              <a:rPr lang="es-AR" sz="2800" dirty="0"/>
              <a:t>de </a:t>
            </a:r>
            <a:r>
              <a:rPr lang="es-AR" sz="2800" dirty="0" err="1"/>
              <a:t>ensembles</a:t>
            </a:r>
            <a:r>
              <a:rPr lang="es-AR" sz="2800" dirty="0"/>
              <a:t> </a:t>
            </a:r>
            <a:r>
              <a:rPr lang="es-AR" sz="2800" dirty="0" smtClean="0"/>
              <a:t>se </a:t>
            </a:r>
          </a:p>
          <a:p>
            <a:r>
              <a:rPr lang="es-AR" sz="2800" dirty="0" smtClean="0"/>
              <a:t>utiliza </a:t>
            </a:r>
            <a:r>
              <a:rPr lang="es-AR" sz="2800" dirty="0"/>
              <a:t>para generar una solución </a:t>
            </a:r>
          </a:p>
          <a:p>
            <a:r>
              <a:rPr lang="es-AR" sz="2800" dirty="0" smtClean="0"/>
              <a:t>Representativa de </a:t>
            </a:r>
            <a:r>
              <a:rPr lang="es-AR" sz="2800" dirty="0"/>
              <a:t>posibles estados </a:t>
            </a:r>
            <a:endParaRPr lang="es-AR" sz="2800" dirty="0" smtClean="0"/>
          </a:p>
          <a:p>
            <a:r>
              <a:rPr lang="es-AR" sz="2800" dirty="0" smtClean="0"/>
              <a:t>futuros </a:t>
            </a:r>
            <a:r>
              <a:rPr lang="es-AR" sz="2800" dirty="0"/>
              <a:t>de la atmósfera. </a:t>
            </a:r>
            <a:endParaRPr lang="es-AR" sz="2800" dirty="0" smtClean="0"/>
          </a:p>
          <a:p>
            <a:r>
              <a:rPr lang="es-AR" sz="2800" dirty="0" smtClean="0"/>
              <a:t>El </a:t>
            </a:r>
            <a:r>
              <a:rPr lang="es-AR" sz="2800" dirty="0" err="1"/>
              <a:t>ensemble</a:t>
            </a:r>
            <a:r>
              <a:rPr lang="es-AR" sz="2800" dirty="0"/>
              <a:t> considera </a:t>
            </a:r>
            <a:r>
              <a:rPr lang="es-AR" sz="2800" dirty="0" smtClean="0"/>
              <a:t>predicciones</a:t>
            </a:r>
          </a:p>
          <a:p>
            <a:r>
              <a:rPr lang="es-AR" sz="2800" dirty="0" smtClean="0"/>
              <a:t>numéricas </a:t>
            </a:r>
            <a:r>
              <a:rPr lang="es-AR" sz="2800" dirty="0"/>
              <a:t>múltiples que se dan a </a:t>
            </a:r>
            <a:endParaRPr lang="es-AR" sz="2800" dirty="0" smtClean="0"/>
          </a:p>
          <a:p>
            <a:r>
              <a:rPr lang="es-AR" sz="2800" dirty="0" smtClean="0"/>
              <a:t>partir </a:t>
            </a:r>
            <a:r>
              <a:rPr lang="es-AR" sz="2800" dirty="0"/>
              <a:t>de leves diferencias en </a:t>
            </a:r>
            <a:r>
              <a:rPr lang="es-AR" sz="2800" dirty="0" smtClean="0"/>
              <a:t>las</a:t>
            </a:r>
          </a:p>
          <a:p>
            <a:r>
              <a:rPr lang="es-AR" sz="2800" dirty="0" smtClean="0"/>
              <a:t>condiciones iniciales </a:t>
            </a:r>
            <a:r>
              <a:rPr lang="es-AR" sz="2800" dirty="0"/>
              <a:t>dadas por un </a:t>
            </a:r>
            <a:endParaRPr lang="es-AR" sz="2800" dirty="0" smtClean="0"/>
          </a:p>
          <a:p>
            <a:r>
              <a:rPr lang="es-AR" sz="2800" dirty="0" smtClean="0"/>
              <a:t>conjunto </a:t>
            </a:r>
            <a:r>
              <a:rPr lang="es-AR" sz="2800" dirty="0"/>
              <a:t>de mediciones </a:t>
            </a:r>
            <a:r>
              <a:rPr lang="es-AR" sz="2800" dirty="0" smtClean="0"/>
              <a:t>u</a:t>
            </a:r>
          </a:p>
          <a:p>
            <a:r>
              <a:rPr lang="es-AR" sz="2800" dirty="0" smtClean="0"/>
              <a:t> </a:t>
            </a:r>
            <a:r>
              <a:rPr lang="es-AR" sz="2800" dirty="0"/>
              <a:t>observaciones</a:t>
            </a:r>
          </a:p>
        </p:txBody>
      </p:sp>
    </p:spTree>
    <p:extLst>
      <p:ext uri="{BB962C8B-B14F-4D97-AF65-F5344CB8AC3E}">
        <p14:creationId xmlns:p14="http://schemas.microsoft.com/office/powerpoint/2010/main" val="3820606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PY" dirty="0" smtClean="0"/>
              <a:t>computación</a:t>
            </a:r>
            <a:r>
              <a:rPr lang="en-US" dirty="0" smtClean="0"/>
              <a:t> </a:t>
            </a:r>
            <a:r>
              <a:rPr lang="en-US" dirty="0" err="1" smtClean="0"/>
              <a:t>paralela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2147094"/>
            <a:ext cx="7620000" cy="3571875"/>
          </a:xfrm>
        </p:spPr>
      </p:pic>
    </p:spTree>
    <p:extLst>
      <p:ext uri="{BB962C8B-B14F-4D97-AF65-F5344CB8AC3E}">
        <p14:creationId xmlns:p14="http://schemas.microsoft.com/office/powerpoint/2010/main" val="3199308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Conceptos</a:t>
            </a:r>
            <a:r>
              <a:rPr lang="en-US" dirty="0" smtClean="0"/>
              <a:t> de </a:t>
            </a:r>
            <a:r>
              <a:rPr lang="es-HN" dirty="0" smtClean="0"/>
              <a:t>computación</a:t>
            </a:r>
            <a:r>
              <a:rPr lang="en-US" dirty="0" smtClean="0"/>
              <a:t> </a:t>
            </a:r>
            <a:r>
              <a:rPr lang="en-US" dirty="0" err="1" smtClean="0"/>
              <a:t>paralela</a:t>
            </a:r>
            <a:endParaRPr lang="en-US" dirty="0"/>
          </a:p>
        </p:txBody>
      </p:sp>
      <p:sp>
        <p:nvSpPr>
          <p:cNvPr id="2" name="Content Placeholder 1"/>
          <p:cNvSpPr>
            <a:spLocks noGrp="1"/>
          </p:cNvSpPr>
          <p:nvPr>
            <p:ph idx="1"/>
          </p:nvPr>
        </p:nvSpPr>
        <p:spPr/>
        <p:txBody>
          <a:bodyPr/>
          <a:lstStyle/>
          <a:p>
            <a:r>
              <a:rPr lang="es-AR" dirty="0" smtClean="0"/>
              <a:t>A completar </a:t>
            </a:r>
            <a:endParaRPr lang="es-AR" dirty="0"/>
          </a:p>
        </p:txBody>
      </p:sp>
    </p:spTree>
    <p:extLst>
      <p:ext uri="{BB962C8B-B14F-4D97-AF65-F5344CB8AC3E}">
        <p14:creationId xmlns:p14="http://schemas.microsoft.com/office/powerpoint/2010/main" val="270210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2812" y="152400"/>
            <a:ext cx="10360501" cy="1223963"/>
          </a:xfrm>
        </p:spPr>
        <p:txBody>
          <a:bodyPr/>
          <a:lstStyle/>
          <a:p>
            <a:r>
              <a:rPr lang="en-US" dirty="0" smtClean="0"/>
              <a:t>Mendieta </a:t>
            </a:r>
            <a:r>
              <a:rPr lang="en-US" dirty="0" err="1" smtClean="0"/>
              <a:t>en</a:t>
            </a:r>
            <a:r>
              <a:rPr lang="en-US" dirty="0" smtClean="0"/>
              <a:t> el CCAD</a:t>
            </a:r>
            <a:endParaRPr lang="en-US" dirty="0"/>
          </a:p>
        </p:txBody>
      </p:sp>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17612" y="1676400"/>
            <a:ext cx="3346847" cy="4462463"/>
          </a:xfr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56212" y="324106"/>
            <a:ext cx="6789933" cy="6493626"/>
          </a:xfrm>
          <a:prstGeom prst="rect">
            <a:avLst/>
          </a:prstGeom>
        </p:spPr>
      </p:pic>
    </p:spTree>
    <p:extLst>
      <p:ext uri="{BB962C8B-B14F-4D97-AF65-F5344CB8AC3E}">
        <p14:creationId xmlns:p14="http://schemas.microsoft.com/office/powerpoint/2010/main" val="79217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fontAlgn="base">
              <a:buNone/>
            </a:pPr>
            <a:r>
              <a:rPr lang="es-AR" sz="3600" dirty="0" err="1"/>
              <a:t>Cluster</a:t>
            </a:r>
            <a:r>
              <a:rPr lang="es-AR" sz="3600" dirty="0"/>
              <a:t> Mendieta</a:t>
            </a:r>
          </a:p>
          <a:p>
            <a:r>
              <a:rPr lang="es-AR" sz="2400" dirty="0" smtClean="0"/>
              <a:t>La </a:t>
            </a:r>
            <a:r>
              <a:rPr lang="es-AR" sz="2400" dirty="0"/>
              <a:t>primer etapa del mismo entró en funcionamiento el 7 de Mayo de 2013 con fondos aportados por la Facultad de Matemática, Astronomía y Física (</a:t>
            </a:r>
            <a:r>
              <a:rPr lang="es-AR" sz="2400" dirty="0" err="1"/>
              <a:t>FaMAF</a:t>
            </a:r>
            <a:r>
              <a:rPr lang="es-AR" sz="2400" dirty="0"/>
              <a:t>) de la Universidad Nacional de Córdoba (UNC), y los Instituto de Física Enrique </a:t>
            </a:r>
            <a:r>
              <a:rPr lang="es-AR" sz="2400" dirty="0" err="1"/>
              <a:t>Gaviola</a:t>
            </a:r>
            <a:r>
              <a:rPr lang="es-AR" sz="2400" dirty="0"/>
              <a:t> (IFEG) e Instituto de Astronomía Teórico y Experimental (IATE), dependientes del </a:t>
            </a:r>
            <a:r>
              <a:rPr lang="es-AR" sz="2400" dirty="0" smtClean="0"/>
              <a:t>CONICET.</a:t>
            </a:r>
          </a:p>
          <a:p>
            <a:endParaRPr lang="es-AR" sz="2000" dirty="0"/>
          </a:p>
          <a:p>
            <a:r>
              <a:rPr lang="es-AR" sz="2400" dirty="0"/>
              <a:t>La segunda etapa licitada y adjudicada por el Centro de Computación de Alto Desempeño (CCAD) de la UNC, con fondos provenientes del Sistema Nacional de Computación de Alto Desempeño (SNCAD) del Ministerio de Ciencia y Tecnología, fue puesta en funcionamiento el 6 de Junio de 2014</a:t>
            </a:r>
          </a:p>
          <a:p>
            <a:endParaRPr lang="es-AR" sz="2000" dirty="0" smtClean="0"/>
          </a:p>
        </p:txBody>
      </p:sp>
    </p:spTree>
    <p:extLst>
      <p:ext uri="{BB962C8B-B14F-4D97-AF65-F5344CB8AC3E}">
        <p14:creationId xmlns:p14="http://schemas.microsoft.com/office/powerpoint/2010/main" val="141220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smtClean="0"/>
              <a:t>Configuración </a:t>
            </a:r>
            <a:r>
              <a:rPr lang="es-AR" sz="3600" dirty="0"/>
              <a:t>de </a:t>
            </a:r>
            <a:r>
              <a:rPr lang="es-AR" sz="3600" dirty="0" smtClean="0"/>
              <a:t>Hardware</a:t>
            </a:r>
          </a:p>
          <a:p>
            <a:r>
              <a:rPr lang="es-AR" sz="2000" dirty="0" smtClean="0"/>
              <a:t>PRIMERA </a:t>
            </a:r>
            <a:r>
              <a:rPr lang="es-AR" sz="2000" dirty="0"/>
              <a:t>ETAPA, 8 NODOS CON:2 procesadores Intel </a:t>
            </a:r>
            <a:r>
              <a:rPr lang="es-AR" sz="2000" dirty="0" err="1"/>
              <a:t>Xeon</a:t>
            </a:r>
            <a:r>
              <a:rPr lang="es-AR" sz="2000" dirty="0"/>
              <a:t> E5-2680 de 8 </a:t>
            </a:r>
            <a:r>
              <a:rPr lang="es-AR" sz="2000" dirty="0" err="1"/>
              <a:t>cores</a:t>
            </a:r>
            <a:r>
              <a:rPr lang="es-AR" sz="2000" dirty="0"/>
              <a:t> cada uno a 2.7 GHz.64 GiB DDR3 a 1333 MHz</a:t>
            </a:r>
            <a:r>
              <a:rPr lang="es-AR" sz="2000" dirty="0" smtClean="0"/>
              <a:t>.</a:t>
            </a:r>
          </a:p>
          <a:p>
            <a:r>
              <a:rPr lang="es-AR" sz="2000" dirty="0" smtClean="0"/>
              <a:t>SEGUNDA </a:t>
            </a:r>
            <a:r>
              <a:rPr lang="es-AR" sz="2000" dirty="0"/>
              <a:t>ETAPA, 14 NODOS CON:2 procesadores Intel </a:t>
            </a:r>
            <a:r>
              <a:rPr lang="es-AR" sz="2000" dirty="0" err="1"/>
              <a:t>Xeon</a:t>
            </a:r>
            <a:r>
              <a:rPr lang="es-AR" sz="2000" dirty="0"/>
              <a:t> E5-2680 v2 de 10 </a:t>
            </a:r>
            <a:r>
              <a:rPr lang="es-AR" sz="2000" dirty="0" err="1"/>
              <a:t>cores</a:t>
            </a:r>
            <a:r>
              <a:rPr lang="es-AR" sz="2000" dirty="0"/>
              <a:t> cada uno a 2.8 GHz.64 GiB DDR3 a 1600 MHz.ACELERADORASUNCiencia_Centro_Computos_Alto_Rendimiento-0112 aceleradoras NVIDIA Tesla M2090 con 6 GiB de memoria GDDR5.8 aceleradoras NVIDIA Tesla K20x con 6 GiB de memoria GDDR5.14 aceleradoras Intel </a:t>
            </a:r>
            <a:r>
              <a:rPr lang="es-AR" sz="2000" dirty="0" err="1"/>
              <a:t>Xeon</a:t>
            </a:r>
            <a:r>
              <a:rPr lang="es-AR" sz="2000" dirty="0"/>
              <a:t> Phi 31S1P, con 8 GiB de memoria GDDR5 configuradas en modo nativo</a:t>
            </a:r>
            <a:r>
              <a:rPr lang="es-AR" sz="2000" dirty="0" smtClean="0"/>
              <a:t>.</a:t>
            </a:r>
          </a:p>
          <a:p>
            <a:r>
              <a:rPr lang="es-AR" sz="2000" dirty="0" smtClean="0"/>
              <a:t>ALMACENAMIENTO </a:t>
            </a:r>
            <a:r>
              <a:rPr lang="es-AR" sz="2000" dirty="0"/>
              <a:t>Y </a:t>
            </a:r>
            <a:r>
              <a:rPr lang="es-AR" sz="2000" dirty="0" smtClean="0"/>
              <a:t>CONECTIVIDAD NAS </a:t>
            </a:r>
            <a:r>
              <a:rPr lang="es-AR" sz="2000" dirty="0"/>
              <a:t>de 26 </a:t>
            </a:r>
            <a:r>
              <a:rPr lang="es-AR" sz="2000" dirty="0" err="1"/>
              <a:t>TiB</a:t>
            </a:r>
            <a:r>
              <a:rPr lang="es-AR" sz="2000" dirty="0"/>
              <a:t> de capacidad con conectividad </a:t>
            </a:r>
            <a:r>
              <a:rPr lang="es-AR" sz="2000" dirty="0" err="1"/>
              <a:t>Infiniband</a:t>
            </a:r>
            <a:r>
              <a:rPr lang="es-AR" sz="2000" dirty="0"/>
              <a:t> dentro de un chasis de 9U </a:t>
            </a:r>
            <a:r>
              <a:rPr lang="es-AR" sz="2000" dirty="0" err="1"/>
              <a:t>Chenbro</a:t>
            </a:r>
            <a:r>
              <a:rPr lang="es-AR" sz="2000" dirty="0"/>
              <a:t> RM91250 con dos </a:t>
            </a:r>
            <a:r>
              <a:rPr lang="es-AR" sz="2000" dirty="0" err="1"/>
              <a:t>Xeon</a:t>
            </a:r>
            <a:r>
              <a:rPr lang="es-AR" sz="2000" dirty="0"/>
              <a:t> E5-2620v3 y 64 GiB de RAM</a:t>
            </a:r>
            <a:r>
              <a:rPr lang="es-AR" sz="2000" dirty="0" smtClean="0"/>
              <a:t>.</a:t>
            </a:r>
          </a:p>
          <a:p>
            <a:r>
              <a:rPr lang="es-AR" sz="2000" dirty="0" smtClean="0"/>
              <a:t>Conectividad </a:t>
            </a:r>
            <a:r>
              <a:rPr lang="es-AR" sz="2000" dirty="0" err="1"/>
              <a:t>Infiniband</a:t>
            </a:r>
            <a:r>
              <a:rPr lang="es-AR" sz="2000" dirty="0"/>
              <a:t> QDR y doble Gigabit Ethernet </a:t>
            </a:r>
            <a:r>
              <a:rPr lang="es-AR" sz="2000" dirty="0" smtClean="0"/>
              <a:t>.</a:t>
            </a:r>
            <a:r>
              <a:rPr lang="es-AR" sz="2000" dirty="0" err="1"/>
              <a:t>Switch</a:t>
            </a:r>
            <a:r>
              <a:rPr lang="es-AR" sz="2000" dirty="0"/>
              <a:t> </a:t>
            </a:r>
            <a:r>
              <a:rPr lang="es-AR" sz="2000" dirty="0" err="1"/>
              <a:t>Infiniband</a:t>
            </a:r>
            <a:r>
              <a:rPr lang="es-AR" sz="2000" dirty="0"/>
              <a:t> </a:t>
            </a:r>
            <a:r>
              <a:rPr lang="es-AR" sz="2000" dirty="0" err="1"/>
              <a:t>Mellanox</a:t>
            </a:r>
            <a:r>
              <a:rPr lang="es-AR" sz="2000" dirty="0"/>
              <a:t> MTS3600R de 36 puertos</a:t>
            </a:r>
            <a:r>
              <a:rPr lang="es-AR" sz="2000" dirty="0" smtClean="0"/>
              <a:t>.</a:t>
            </a:r>
            <a:endParaRPr lang="es-AR" sz="2000" dirty="0"/>
          </a:p>
        </p:txBody>
      </p:sp>
    </p:spTree>
    <p:extLst>
      <p:ext uri="{BB962C8B-B14F-4D97-AF65-F5344CB8AC3E}">
        <p14:creationId xmlns:p14="http://schemas.microsoft.com/office/powerpoint/2010/main" val="3885936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smtClean="0"/>
              <a:t>Agenda</a:t>
            </a:r>
            <a:endParaRPr lang="en-US" dirty="0"/>
          </a:p>
        </p:txBody>
      </p:sp>
      <p:sp>
        <p:nvSpPr>
          <p:cNvPr id="14" name="Content Placeholder 13"/>
          <p:cNvSpPr>
            <a:spLocks noGrp="1"/>
          </p:cNvSpPr>
          <p:nvPr>
            <p:ph idx="1"/>
          </p:nvPr>
        </p:nvSpPr>
        <p:spPr/>
        <p:txBody>
          <a:bodyPr>
            <a:normAutofit/>
          </a:bodyPr>
          <a:lstStyle/>
          <a:p>
            <a:r>
              <a:rPr lang="en-US" dirty="0" smtClean="0"/>
              <a:t>El </a:t>
            </a:r>
            <a:r>
              <a:rPr lang="es-MX" dirty="0" smtClean="0"/>
              <a:t>problema</a:t>
            </a:r>
            <a:r>
              <a:rPr lang="en-US" dirty="0" smtClean="0"/>
              <a:t>: WRF</a:t>
            </a:r>
            <a:endParaRPr lang="en-US" dirty="0"/>
          </a:p>
          <a:p>
            <a:r>
              <a:rPr lang="es-NI" dirty="0" smtClean="0"/>
              <a:t>Conceptos</a:t>
            </a:r>
            <a:r>
              <a:rPr lang="en-US" dirty="0" smtClean="0"/>
              <a:t> de </a:t>
            </a:r>
            <a:r>
              <a:rPr lang="es-419" dirty="0" smtClean="0"/>
              <a:t>computación</a:t>
            </a:r>
            <a:r>
              <a:rPr lang="en-US" dirty="0" smtClean="0"/>
              <a:t> </a:t>
            </a:r>
            <a:r>
              <a:rPr lang="es-US" dirty="0" smtClean="0"/>
              <a:t>paralela</a:t>
            </a:r>
            <a:r>
              <a:rPr lang="en-US" dirty="0" smtClean="0"/>
              <a:t>	</a:t>
            </a:r>
          </a:p>
          <a:p>
            <a:r>
              <a:rPr lang="en-US" dirty="0" smtClean="0"/>
              <a:t>Mendieta</a:t>
            </a:r>
            <a:endParaRPr lang="en-US" dirty="0"/>
          </a:p>
          <a:p>
            <a:r>
              <a:rPr lang="es-AR" dirty="0" smtClean="0"/>
              <a:t>Pronósticos</a:t>
            </a:r>
            <a:r>
              <a:rPr lang="en-US" dirty="0" smtClean="0"/>
              <a:t> </a:t>
            </a:r>
            <a:r>
              <a:rPr lang="en-US" dirty="0" smtClean="0"/>
              <a:t>para CAEARTE</a:t>
            </a:r>
          </a:p>
          <a:p>
            <a:r>
              <a:rPr lang="es-GT" dirty="0" smtClean="0"/>
              <a:t>Proyectos</a:t>
            </a:r>
            <a:r>
              <a:rPr lang="en-US" dirty="0" smtClean="0"/>
              <a:t> </a:t>
            </a:r>
            <a:r>
              <a:rPr lang="es-PA" dirty="0" smtClean="0"/>
              <a:t>futuros</a:t>
            </a:r>
          </a:p>
          <a:p>
            <a:r>
              <a:rPr lang="en-US" dirty="0" smtClean="0"/>
              <a:t>Q&amp;A</a:t>
            </a:r>
            <a:endParaRPr lang="en-US" dirty="0"/>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Desempeño</a:t>
            </a:r>
          </a:p>
          <a:p>
            <a:r>
              <a:rPr lang="es-AR" sz="2400" dirty="0"/>
              <a:t>Tomando en cuenta los </a:t>
            </a:r>
            <a:r>
              <a:rPr lang="es-AR" sz="2400" dirty="0" err="1"/>
              <a:t>Rpeak</a:t>
            </a:r>
            <a:r>
              <a:rPr lang="es-AR" sz="2400" dirty="0"/>
              <a:t> individuales en doble precisión: </a:t>
            </a:r>
            <a:r>
              <a:rPr lang="es-AR" sz="2400" dirty="0" err="1"/>
              <a:t>Xeon</a:t>
            </a:r>
            <a:r>
              <a:rPr lang="es-AR" sz="2400" dirty="0"/>
              <a:t> E5-2680 173 GFLOPS, </a:t>
            </a:r>
            <a:r>
              <a:rPr lang="es-AR" sz="2400" dirty="0" err="1"/>
              <a:t>Xeon</a:t>
            </a:r>
            <a:r>
              <a:rPr lang="es-AR" sz="2400" dirty="0"/>
              <a:t> E5-2680 v2 224 GFLOPS, Tesla M2090 666 GFLOPS, Tesla K20x 1170 GFLOPS y las </a:t>
            </a:r>
            <a:r>
              <a:rPr lang="es-AR" sz="2400" dirty="0" err="1"/>
              <a:t>Xeon</a:t>
            </a:r>
            <a:r>
              <a:rPr lang="es-AR" sz="2400" dirty="0"/>
              <a:t> Phi 31S1P 1003.2 GFLOPS, la performance pico teórica de todo el </a:t>
            </a:r>
            <a:r>
              <a:rPr lang="es-AR" sz="2400" dirty="0" err="1"/>
              <a:t>cluster</a:t>
            </a:r>
            <a:r>
              <a:rPr lang="es-AR" sz="2400" dirty="0"/>
              <a:t> alcanza los 40.436 TFLOPS siendo la </a:t>
            </a:r>
            <a:r>
              <a:rPr lang="es-AR" sz="2400" b="1" dirty="0"/>
              <a:t>segunda</a:t>
            </a:r>
            <a:r>
              <a:rPr lang="es-AR" sz="2400" dirty="0"/>
              <a:t> de la Argentina a octubre 2016</a:t>
            </a:r>
            <a:r>
              <a:rPr lang="es-AR" sz="2400" dirty="0" smtClean="0"/>
              <a:t>.</a:t>
            </a:r>
          </a:p>
          <a:p>
            <a:r>
              <a:rPr lang="es-AR" sz="2400" dirty="0" smtClean="0"/>
              <a:t>El </a:t>
            </a:r>
            <a:r>
              <a:rPr lang="es-AR" sz="2400" dirty="0"/>
              <a:t>25 de Septiembre de 2014 se corrió High Performance </a:t>
            </a:r>
            <a:r>
              <a:rPr lang="es-AR" sz="2400" dirty="0" err="1"/>
              <a:t>Linpack</a:t>
            </a:r>
            <a:r>
              <a:rPr lang="es-AR" sz="2400" dirty="0"/>
              <a:t> (HPL) y se logró un </a:t>
            </a:r>
            <a:r>
              <a:rPr lang="es-AR" sz="2400" dirty="0" err="1"/>
              <a:t>Rmax</a:t>
            </a:r>
            <a:r>
              <a:rPr lang="es-AR" sz="2400" dirty="0"/>
              <a:t> de 14.79 TFLOPS, utilizando solamente los 14 nodos de la Segunda Etapa y todas las aceleradoras Tesla</a:t>
            </a:r>
            <a:r>
              <a:rPr lang="es-AR" sz="2400" dirty="0" smtClean="0"/>
              <a:t>.</a:t>
            </a:r>
          </a:p>
          <a:p>
            <a:endParaRPr lang="es-AR" sz="2000" dirty="0" smtClean="0"/>
          </a:p>
          <a:p>
            <a:pPr marL="0" indent="0">
              <a:buNone/>
            </a:pPr>
            <a:r>
              <a:rPr lang="es-AR" sz="2000" dirty="0">
                <a:hlinkClick r:id="rId2"/>
              </a:rPr>
              <a:t>http://</a:t>
            </a:r>
            <a:r>
              <a:rPr lang="es-AR" sz="2000" dirty="0" smtClean="0">
                <a:hlinkClick r:id="rId2"/>
              </a:rPr>
              <a:t>www.siasa.com.ar/Folletos/ITLARTop50.pdf</a:t>
            </a:r>
            <a:endParaRPr lang="es-AR" sz="2000" dirty="0" smtClean="0"/>
          </a:p>
          <a:p>
            <a:pPr marL="0" indent="0">
              <a:buNone/>
            </a:pPr>
            <a:endParaRPr lang="es-AR" sz="2000" dirty="0"/>
          </a:p>
          <a:p>
            <a:endParaRPr lang="es-AR" sz="2000" dirty="0"/>
          </a:p>
        </p:txBody>
      </p:sp>
    </p:spTree>
    <p:extLst>
      <p:ext uri="{BB962C8B-B14F-4D97-AF65-F5344CB8AC3E}">
        <p14:creationId xmlns:p14="http://schemas.microsoft.com/office/powerpoint/2010/main" val="309613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Software instalado</a:t>
            </a:r>
          </a:p>
          <a:p>
            <a:pPr marL="0" indent="0">
              <a:buNone/>
            </a:pPr>
            <a:r>
              <a:rPr lang="es-AR" sz="2000" dirty="0" err="1" smtClean="0"/>
              <a:t>CentOS</a:t>
            </a:r>
            <a:r>
              <a:rPr lang="es-AR" sz="2000" dirty="0" smtClean="0"/>
              <a:t> </a:t>
            </a:r>
            <a:r>
              <a:rPr lang="es-AR" sz="2000" dirty="0"/>
              <a:t>6.8</a:t>
            </a:r>
            <a:r>
              <a:rPr lang="es-AR" sz="2000" dirty="0" smtClean="0"/>
              <a:t>. </a:t>
            </a:r>
          </a:p>
          <a:p>
            <a:pPr marL="0" indent="0">
              <a:buNone/>
            </a:pPr>
            <a:r>
              <a:rPr lang="es-AR" sz="2000" dirty="0" err="1" smtClean="0"/>
              <a:t>Warewulf</a:t>
            </a:r>
            <a:r>
              <a:rPr lang="es-AR" sz="2000" dirty="0" smtClean="0"/>
              <a:t> </a:t>
            </a:r>
            <a:r>
              <a:rPr lang="es-AR" sz="2000" dirty="0"/>
              <a:t>3.6</a:t>
            </a:r>
            <a:r>
              <a:rPr lang="es-AR" sz="2000" dirty="0" smtClean="0"/>
              <a:t>.</a:t>
            </a:r>
          </a:p>
          <a:p>
            <a:pPr marL="0" indent="0">
              <a:buNone/>
            </a:pPr>
            <a:r>
              <a:rPr lang="es-AR" sz="2000" dirty="0" smtClean="0">
                <a:solidFill>
                  <a:srgbClr val="FF0000"/>
                </a:solidFill>
              </a:rPr>
              <a:t>SLURM </a:t>
            </a:r>
            <a:r>
              <a:rPr lang="es-AR" sz="2000" dirty="0">
                <a:solidFill>
                  <a:srgbClr val="FF0000"/>
                </a:solidFill>
              </a:rPr>
              <a:t>14.03.8</a:t>
            </a:r>
            <a:r>
              <a:rPr lang="es-AR" sz="2000" dirty="0" smtClean="0">
                <a:solidFill>
                  <a:srgbClr val="FF0000"/>
                </a:solidFill>
              </a:rPr>
              <a:t>.</a:t>
            </a:r>
          </a:p>
          <a:p>
            <a:pPr marL="0" indent="0">
              <a:buNone/>
            </a:pPr>
            <a:r>
              <a:rPr lang="es-AR" sz="2000" dirty="0" err="1" smtClean="0">
                <a:solidFill>
                  <a:srgbClr val="FF0000"/>
                </a:solidFill>
              </a:rPr>
              <a:t>Environment</a:t>
            </a:r>
            <a:r>
              <a:rPr lang="es-AR" sz="2000" dirty="0" smtClean="0">
                <a:solidFill>
                  <a:srgbClr val="FF0000"/>
                </a:solidFill>
              </a:rPr>
              <a:t> </a:t>
            </a:r>
            <a:r>
              <a:rPr lang="es-AR" sz="2000" dirty="0">
                <a:solidFill>
                  <a:srgbClr val="FF0000"/>
                </a:solidFill>
              </a:rPr>
              <a:t>modules 3.2.10</a:t>
            </a:r>
            <a:r>
              <a:rPr lang="es-AR" sz="2000" dirty="0" smtClean="0">
                <a:solidFill>
                  <a:srgbClr val="FF0000"/>
                </a:solidFill>
              </a:rPr>
              <a:t>.</a:t>
            </a:r>
          </a:p>
          <a:p>
            <a:pPr marL="0" indent="0">
              <a:buNone/>
            </a:pPr>
            <a:r>
              <a:rPr lang="es-AR" sz="3600" dirty="0"/>
              <a:t>Compiladores: </a:t>
            </a:r>
          </a:p>
          <a:p>
            <a:pPr marL="0" indent="0">
              <a:buNone/>
            </a:pPr>
            <a:r>
              <a:rPr lang="es-AR" sz="2000" dirty="0"/>
              <a:t>	</a:t>
            </a:r>
            <a:r>
              <a:rPr lang="es-AR" sz="2000" dirty="0" err="1" smtClean="0">
                <a:solidFill>
                  <a:srgbClr val="FF0000"/>
                </a:solidFill>
              </a:rPr>
              <a:t>gcc</a:t>
            </a:r>
            <a:r>
              <a:rPr lang="es-AR" sz="2000" dirty="0" smtClean="0"/>
              <a:t>-</a:t>
            </a:r>
            <a:r>
              <a:rPr lang="es-AR" sz="2000" dirty="0"/>
              <a:t>{4.6.4, 4.7.3, 4.8.2, 4.8.3, </a:t>
            </a:r>
            <a:r>
              <a:rPr lang="es-AR" sz="2000" dirty="0">
                <a:solidFill>
                  <a:srgbClr val="FF0000"/>
                </a:solidFill>
              </a:rPr>
              <a:t>4.9.2</a:t>
            </a:r>
            <a:r>
              <a:rPr lang="es-AR" sz="2000" dirty="0"/>
              <a:t>}, </a:t>
            </a:r>
            <a:endParaRPr lang="es-AR" sz="2000" dirty="0" smtClean="0"/>
          </a:p>
          <a:p>
            <a:pPr marL="0" indent="0">
              <a:buNone/>
            </a:pPr>
            <a:r>
              <a:rPr lang="es-AR" sz="2000" dirty="0"/>
              <a:t>	</a:t>
            </a:r>
            <a:r>
              <a:rPr lang="es-AR" sz="2000" dirty="0" err="1" smtClean="0"/>
              <a:t>nvcc</a:t>
            </a:r>
            <a:r>
              <a:rPr lang="es-AR" sz="2000" dirty="0" smtClean="0"/>
              <a:t>-</a:t>
            </a:r>
            <a:r>
              <a:rPr lang="es-AR" sz="2000" dirty="0"/>
              <a:t>{5.0, 5.5, 6.0, 6.5, 7.0}, </a:t>
            </a:r>
            <a:endParaRPr lang="es-AR" sz="2000" dirty="0" smtClean="0"/>
          </a:p>
          <a:p>
            <a:pPr marL="0" indent="0">
              <a:buNone/>
            </a:pPr>
            <a:r>
              <a:rPr lang="es-AR" sz="2000" dirty="0"/>
              <a:t>	</a:t>
            </a:r>
            <a:r>
              <a:rPr lang="es-AR" sz="2000" dirty="0" smtClean="0"/>
              <a:t>pgi-12.8</a:t>
            </a:r>
            <a:r>
              <a:rPr lang="es-AR" sz="2000" dirty="0"/>
              <a:t>, </a:t>
            </a:r>
            <a:endParaRPr lang="es-AR" sz="2000" dirty="0" smtClean="0"/>
          </a:p>
          <a:p>
            <a:pPr marL="0" indent="0">
              <a:buNone/>
            </a:pPr>
            <a:r>
              <a:rPr lang="es-AR" sz="2000" dirty="0"/>
              <a:t>	</a:t>
            </a:r>
            <a:r>
              <a:rPr lang="es-AR" sz="2000" dirty="0" err="1" smtClean="0"/>
              <a:t>intel</a:t>
            </a:r>
            <a:r>
              <a:rPr lang="es-AR" sz="2000" dirty="0" smtClean="0"/>
              <a:t>-</a:t>
            </a:r>
            <a:r>
              <a:rPr lang="es-AR" sz="2000" dirty="0"/>
              <a:t>{2013, 2014}, </a:t>
            </a:r>
            <a:endParaRPr lang="es-AR" sz="2000" dirty="0" smtClean="0"/>
          </a:p>
          <a:p>
            <a:pPr marL="0" indent="0">
              <a:buNone/>
            </a:pPr>
            <a:r>
              <a:rPr lang="es-AR" sz="2000" dirty="0"/>
              <a:t>	</a:t>
            </a:r>
            <a:r>
              <a:rPr lang="es-AR" sz="2000" dirty="0" smtClean="0"/>
              <a:t>ghc-7.6.3.</a:t>
            </a:r>
          </a:p>
        </p:txBody>
      </p:sp>
    </p:spTree>
    <p:extLst>
      <p:ext uri="{BB962C8B-B14F-4D97-AF65-F5344CB8AC3E}">
        <p14:creationId xmlns:p14="http://schemas.microsoft.com/office/powerpoint/2010/main" val="2142471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381000"/>
            <a:ext cx="10515600" cy="5791200"/>
          </a:xfrm>
        </p:spPr>
        <p:txBody>
          <a:bodyPr>
            <a:noAutofit/>
          </a:bodyPr>
          <a:lstStyle/>
          <a:p>
            <a:pPr marL="0" indent="0">
              <a:buNone/>
            </a:pPr>
            <a:r>
              <a:rPr lang="es-AR" sz="3600" dirty="0" smtClean="0"/>
              <a:t>Bibliotecas</a:t>
            </a:r>
            <a:r>
              <a:rPr lang="es-AR" sz="2400" dirty="0"/>
              <a:t>: </a:t>
            </a:r>
            <a:endParaRPr lang="es-AR" sz="2400" dirty="0" smtClean="0"/>
          </a:p>
          <a:p>
            <a:pPr marL="0" indent="0">
              <a:buNone/>
            </a:pPr>
            <a:r>
              <a:rPr lang="es-AR" sz="2000" dirty="0"/>
              <a:t>	</a:t>
            </a:r>
            <a:r>
              <a:rPr lang="es-AR" sz="2000" dirty="0" err="1" smtClean="0"/>
              <a:t>fftw</a:t>
            </a:r>
            <a:r>
              <a:rPr lang="es-AR" sz="2000" dirty="0" smtClean="0"/>
              <a:t>-</a:t>
            </a:r>
            <a:r>
              <a:rPr lang="es-AR" sz="2000" dirty="0"/>
              <a:t>{2.1.5, 3.3.3, 3.3.4</a:t>
            </a:r>
            <a:r>
              <a:rPr lang="es-AR" sz="2000" dirty="0" smtClean="0"/>
              <a:t>}, </a:t>
            </a:r>
          </a:p>
          <a:p>
            <a:pPr marL="0" indent="0">
              <a:buNone/>
            </a:pPr>
            <a:r>
              <a:rPr lang="es-AR" sz="2000" dirty="0" smtClean="0"/>
              <a:t>	magma-1.3.0,</a:t>
            </a:r>
          </a:p>
          <a:p>
            <a:pPr marL="0" indent="0">
              <a:buNone/>
            </a:pPr>
            <a:r>
              <a:rPr lang="es-AR" sz="2000" dirty="0" smtClean="0"/>
              <a:t>	 </a:t>
            </a:r>
            <a:r>
              <a:rPr lang="es-AR" sz="2000" dirty="0" err="1"/>
              <a:t>openblas</a:t>
            </a:r>
            <a:r>
              <a:rPr lang="es-AR" sz="2000" dirty="0"/>
              <a:t>-{0.2.8, 0.2.11, 0.2.14</a:t>
            </a:r>
            <a:r>
              <a:rPr lang="es-AR" sz="2000" dirty="0" smtClean="0"/>
              <a:t>},</a:t>
            </a:r>
          </a:p>
          <a:p>
            <a:pPr marL="0" indent="0">
              <a:buNone/>
            </a:pPr>
            <a:r>
              <a:rPr lang="es-AR" sz="2000" dirty="0"/>
              <a:t>	</a:t>
            </a:r>
            <a:r>
              <a:rPr lang="es-AR" sz="2000" dirty="0" smtClean="0"/>
              <a:t> </a:t>
            </a:r>
            <a:r>
              <a:rPr lang="es-AR" sz="2000" dirty="0"/>
              <a:t>mvapich2-{1.9, 2.0, 2.1</a:t>
            </a:r>
            <a:r>
              <a:rPr lang="es-AR" sz="2000" dirty="0" smtClean="0"/>
              <a:t>},</a:t>
            </a:r>
          </a:p>
          <a:p>
            <a:pPr marL="0" indent="0">
              <a:buNone/>
            </a:pPr>
            <a:r>
              <a:rPr lang="es-AR" sz="2000" dirty="0"/>
              <a:t>	</a:t>
            </a:r>
            <a:r>
              <a:rPr lang="es-AR" sz="2000" dirty="0" smtClean="0"/>
              <a:t> </a:t>
            </a:r>
            <a:r>
              <a:rPr lang="es-AR" sz="2000" dirty="0" err="1">
                <a:solidFill>
                  <a:srgbClr val="FF0000"/>
                </a:solidFill>
              </a:rPr>
              <a:t>openmpi</a:t>
            </a:r>
            <a:r>
              <a:rPr lang="es-AR" sz="2000" dirty="0">
                <a:solidFill>
                  <a:srgbClr val="FF0000"/>
                </a:solidFill>
              </a:rPr>
              <a:t>-</a:t>
            </a:r>
            <a:r>
              <a:rPr lang="es-AR" sz="2000" dirty="0"/>
              <a:t>{1.8.1, 1.8.3, </a:t>
            </a:r>
            <a:r>
              <a:rPr lang="es-AR" sz="2000" dirty="0" smtClean="0">
                <a:solidFill>
                  <a:srgbClr val="FF0000"/>
                </a:solidFill>
              </a:rPr>
              <a:t>1.8.4</a:t>
            </a:r>
            <a:r>
              <a:rPr lang="es-AR" sz="2000" dirty="0" smtClean="0"/>
              <a:t>}, </a:t>
            </a:r>
          </a:p>
          <a:p>
            <a:pPr marL="0" indent="0">
              <a:buNone/>
            </a:pPr>
            <a:r>
              <a:rPr lang="es-AR" sz="2000" dirty="0"/>
              <a:t>	</a:t>
            </a:r>
            <a:r>
              <a:rPr lang="es-AR" sz="2000" dirty="0" smtClean="0"/>
              <a:t>petsc-20130502</a:t>
            </a:r>
            <a:r>
              <a:rPr lang="es-AR" sz="2000" dirty="0"/>
              <a:t>, </a:t>
            </a:r>
            <a:endParaRPr lang="es-AR" sz="2000" dirty="0" smtClean="0"/>
          </a:p>
          <a:p>
            <a:pPr marL="0" indent="0">
              <a:buNone/>
            </a:pPr>
            <a:r>
              <a:rPr lang="es-AR" sz="2000" dirty="0"/>
              <a:t>	</a:t>
            </a:r>
            <a:r>
              <a:rPr lang="es-AR" sz="2000" dirty="0" err="1" smtClean="0"/>
              <a:t>tbb</a:t>
            </a:r>
            <a:r>
              <a:rPr lang="es-AR" sz="2000" dirty="0" smtClean="0"/>
              <a:t>-</a:t>
            </a:r>
            <a:r>
              <a:rPr lang="es-AR" sz="2000" dirty="0"/>
              <a:t>{4.1, 4.2, 4.3</a:t>
            </a:r>
            <a:r>
              <a:rPr lang="es-AR" sz="2000" dirty="0" smtClean="0"/>
              <a:t>},</a:t>
            </a:r>
          </a:p>
          <a:p>
            <a:pPr marL="0" indent="0">
              <a:buNone/>
            </a:pPr>
            <a:r>
              <a:rPr lang="es-AR" sz="2000" dirty="0"/>
              <a:t>	</a:t>
            </a:r>
            <a:r>
              <a:rPr lang="es-AR" sz="2000" dirty="0" smtClean="0"/>
              <a:t> </a:t>
            </a:r>
            <a:r>
              <a:rPr lang="es-AR" sz="2000" dirty="0"/>
              <a:t>plasma-2.5.0b1</a:t>
            </a:r>
            <a:r>
              <a:rPr lang="es-AR" sz="2000" dirty="0" smtClean="0"/>
              <a:t>.</a:t>
            </a:r>
          </a:p>
          <a:p>
            <a:pPr marL="0" indent="0">
              <a:buNone/>
            </a:pPr>
            <a:r>
              <a:rPr lang="es-AR" sz="3600" dirty="0" smtClean="0"/>
              <a:t>Intérpretes/compiladores</a:t>
            </a:r>
            <a:r>
              <a:rPr lang="es-AR" sz="2400" b="1" dirty="0" smtClean="0"/>
              <a:t>:</a:t>
            </a:r>
          </a:p>
          <a:p>
            <a:pPr marL="0" indent="0">
              <a:buNone/>
            </a:pPr>
            <a:r>
              <a:rPr lang="es-AR" sz="2000" dirty="0"/>
              <a:t>	</a:t>
            </a:r>
            <a:r>
              <a:rPr lang="es-AR" sz="2000" dirty="0" smtClean="0"/>
              <a:t> </a:t>
            </a:r>
            <a:r>
              <a:rPr lang="es-AR" sz="2000" b="1" dirty="0" err="1">
                <a:solidFill>
                  <a:srgbClr val="FF0000"/>
                </a:solidFill>
              </a:rPr>
              <a:t>python</a:t>
            </a:r>
            <a:r>
              <a:rPr lang="es-AR" sz="2000" dirty="0"/>
              <a:t>-{</a:t>
            </a:r>
            <a:r>
              <a:rPr lang="es-AR" sz="2000" b="1" dirty="0">
                <a:solidFill>
                  <a:srgbClr val="FF0000"/>
                </a:solidFill>
              </a:rPr>
              <a:t>2.7.4</a:t>
            </a:r>
            <a:r>
              <a:rPr lang="es-AR" sz="2000" dirty="0"/>
              <a:t>, 2.7.10</a:t>
            </a:r>
            <a:r>
              <a:rPr lang="es-AR" sz="2000" dirty="0" smtClean="0"/>
              <a:t>},</a:t>
            </a:r>
          </a:p>
          <a:p>
            <a:pPr marL="0" indent="0">
              <a:buNone/>
            </a:pPr>
            <a:r>
              <a:rPr lang="es-AR" sz="2000" dirty="0"/>
              <a:t>	</a:t>
            </a:r>
            <a:r>
              <a:rPr lang="es-AR" sz="2000" dirty="0" smtClean="0"/>
              <a:t> </a:t>
            </a:r>
            <a:r>
              <a:rPr lang="es-AR" sz="2000" dirty="0"/>
              <a:t>pycuda-2013.1, mlton-20130715, octave-3.6.4.</a:t>
            </a:r>
          </a:p>
          <a:p>
            <a:pPr marL="0" indent="0">
              <a:buNone/>
            </a:pPr>
            <a:endParaRPr lang="es-AR" sz="2000" dirty="0"/>
          </a:p>
          <a:p>
            <a:pPr marL="0" indent="0">
              <a:buNone/>
            </a:pPr>
            <a:r>
              <a:rPr lang="es-AR" sz="2000" dirty="0"/>
              <a:t>	</a:t>
            </a:r>
            <a:r>
              <a:rPr lang="es-AR" sz="2000" dirty="0" smtClean="0"/>
              <a:t>ghc-7.6.3.</a:t>
            </a:r>
          </a:p>
        </p:txBody>
      </p:sp>
    </p:spTree>
    <p:extLst>
      <p:ext uri="{BB962C8B-B14F-4D97-AF65-F5344CB8AC3E}">
        <p14:creationId xmlns:p14="http://schemas.microsoft.com/office/powerpoint/2010/main" val="366297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smtClean="0"/>
              <a:t>Arquitectura de Mendieta: </a:t>
            </a:r>
          </a:p>
          <a:p>
            <a:pPr marL="0" indent="0">
              <a:buNone/>
            </a:pPr>
            <a:r>
              <a:rPr lang="es-AR" sz="2400" dirty="0" smtClean="0"/>
              <a:t>Mendieta esta compuesta de un conjunto de 22 nodos . Mendieta utiliza el software SLURM (manejador de colas)  para Administrar el uso de los nodos.</a:t>
            </a:r>
            <a:br>
              <a:rPr lang="es-AR" sz="2400" dirty="0" smtClean="0"/>
            </a:br>
            <a:r>
              <a:rPr lang="es-AR" sz="2400" dirty="0" err="1" smtClean="0"/>
              <a:t>Slurm</a:t>
            </a:r>
            <a:r>
              <a:rPr lang="es-AR" sz="2400" dirty="0" smtClean="0"/>
              <a:t> agrupa los nodos en particiones.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612" y="2667000"/>
            <a:ext cx="4586288" cy="3435776"/>
          </a:xfrm>
          <a:prstGeom prst="rect">
            <a:avLst/>
          </a:prstGeom>
        </p:spPr>
      </p:pic>
    </p:spTree>
    <p:extLst>
      <p:ext uri="{BB962C8B-B14F-4D97-AF65-F5344CB8AC3E}">
        <p14:creationId xmlns:p14="http://schemas.microsoft.com/office/powerpoint/2010/main" val="1284790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12812" y="457200"/>
            <a:ext cx="10515600" cy="5791200"/>
          </a:xfrm>
        </p:spPr>
        <p:txBody>
          <a:bodyPr>
            <a:noAutofit/>
          </a:bodyPr>
          <a:lstStyle/>
          <a:p>
            <a:pPr marL="0" indent="0">
              <a:buNone/>
            </a:pPr>
            <a:r>
              <a:rPr lang="es-AR" sz="3600" dirty="0">
                <a:latin typeface="+mj-lt"/>
                <a:ea typeface="+mj-ea"/>
                <a:cs typeface="+mj-cs"/>
              </a:rPr>
              <a:t>Arquitectura de Mendieta: </a:t>
            </a:r>
          </a:p>
          <a:p>
            <a:pPr marL="0" indent="0">
              <a:buNone/>
            </a:pPr>
            <a:r>
              <a:rPr lang="es-AR" sz="2400" dirty="0" smtClean="0"/>
              <a:t>En particular nos interesa una partición que se denomina: CAPABILITY .Esta partición esta compuesta por 14 nodos</a:t>
            </a:r>
            <a:br>
              <a:rPr lang="es-AR" sz="2400" dirty="0" smtClean="0"/>
            </a:br>
            <a:endParaRPr lang="en-US" sz="2400" dirty="0"/>
          </a:p>
          <a:p>
            <a:pPr marL="0" indent="0">
              <a:buNone/>
            </a:pPr>
            <a:endParaRPr lang="es-AR" sz="2400" dirty="0" smtClean="0"/>
          </a:p>
          <a:p>
            <a:pPr marL="0" indent="0">
              <a:buNone/>
            </a:pPr>
            <a:endParaRPr lang="es-AR" sz="2400" dirty="0"/>
          </a:p>
          <a:p>
            <a:pPr marL="0" indent="0">
              <a:buNone/>
            </a:pPr>
            <a:endParaRPr lang="es-AR" sz="2400" dirty="0" smtClean="0"/>
          </a:p>
          <a:p>
            <a:pPr marL="0" indent="0">
              <a:buNone/>
            </a:pPr>
            <a:r>
              <a:rPr lang="es-AR" sz="2400" dirty="0" smtClean="0"/>
              <a:t>Cada nodo de </a:t>
            </a:r>
            <a:r>
              <a:rPr lang="es-AR" sz="2400" dirty="0" err="1" smtClean="0"/>
              <a:t>capability</a:t>
            </a:r>
            <a:r>
              <a:rPr lang="es-AR" sz="2400" dirty="0" smtClean="0"/>
              <a:t> esta compuesta por </a:t>
            </a:r>
          </a:p>
          <a:p>
            <a:r>
              <a:rPr lang="es-AR" sz="2400" dirty="0" smtClean="0"/>
              <a:t>2 procesadores </a:t>
            </a:r>
            <a:r>
              <a:rPr lang="es-AR" sz="2400" dirty="0"/>
              <a:t>Intel </a:t>
            </a:r>
            <a:r>
              <a:rPr lang="es-AR" sz="2400" dirty="0" err="1"/>
              <a:t>Xeon</a:t>
            </a:r>
            <a:r>
              <a:rPr lang="es-AR" sz="2400" dirty="0"/>
              <a:t> E5-2680 v2 de 10 </a:t>
            </a:r>
            <a:r>
              <a:rPr lang="es-AR" sz="2400" dirty="0" err="1"/>
              <a:t>cores</a:t>
            </a:r>
            <a:r>
              <a:rPr lang="es-AR" sz="2400" dirty="0"/>
              <a:t> cada uno </a:t>
            </a:r>
            <a:endParaRPr lang="es-AR" sz="2400" dirty="0" smtClean="0"/>
          </a:p>
          <a:p>
            <a:r>
              <a:rPr lang="es-AR" sz="2400" dirty="0" smtClean="0"/>
              <a:t>6 GIB de RAM</a:t>
            </a:r>
          </a:p>
          <a:p>
            <a:r>
              <a:rPr lang="es-AR" sz="2400" dirty="0" smtClean="0"/>
              <a:t>1 placa NVIDIA </a:t>
            </a:r>
            <a:r>
              <a:rPr lang="es-AR" sz="2400" dirty="0"/>
              <a:t>Tesla K20x con 6 GiB de memoria </a:t>
            </a:r>
            <a:r>
              <a:rPr lang="es-AR" sz="2400" dirty="0" smtClean="0"/>
              <a:t>(no la usamos aun)</a:t>
            </a:r>
          </a:p>
          <a:p>
            <a:r>
              <a:rPr lang="es-AR" sz="2400" dirty="0" smtClean="0"/>
              <a:t>1 aceleradora </a:t>
            </a:r>
            <a:r>
              <a:rPr lang="es-AR" sz="2400" dirty="0"/>
              <a:t>Intel </a:t>
            </a:r>
            <a:r>
              <a:rPr lang="es-AR" sz="2400" dirty="0" err="1"/>
              <a:t>Xeon</a:t>
            </a:r>
            <a:r>
              <a:rPr lang="es-AR" sz="2400" dirty="0"/>
              <a:t> Phi 31S1P, con 8 GiB de </a:t>
            </a:r>
            <a:r>
              <a:rPr lang="es-AR" sz="2400" dirty="0" smtClean="0"/>
              <a:t>memoria (no la usamos aun)</a:t>
            </a:r>
            <a:endParaRPr lang="es-AR" sz="2400" dirty="0"/>
          </a:p>
          <a:p>
            <a:endParaRPr lang="es-AR" sz="2400" dirty="0" smtClean="0"/>
          </a:p>
        </p:txBody>
      </p:sp>
      <p:pic>
        <p:nvPicPr>
          <p:cNvPr id="2" name="Picture 1"/>
          <p:cNvPicPr>
            <a:picLocks noChangeAspect="1"/>
          </p:cNvPicPr>
          <p:nvPr/>
        </p:nvPicPr>
        <p:blipFill>
          <a:blip r:embed="rId2"/>
          <a:stretch>
            <a:fillRect/>
          </a:stretch>
        </p:blipFill>
        <p:spPr>
          <a:xfrm>
            <a:off x="2470149" y="2057400"/>
            <a:ext cx="7400925" cy="1438275"/>
          </a:xfrm>
          <a:prstGeom prst="rect">
            <a:avLst/>
          </a:prstGeom>
        </p:spPr>
      </p:pic>
    </p:spTree>
    <p:extLst>
      <p:ext uri="{BB962C8B-B14F-4D97-AF65-F5344CB8AC3E}">
        <p14:creationId xmlns:p14="http://schemas.microsoft.com/office/powerpoint/2010/main" val="170938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latin typeface="+mj-lt"/>
                <a:ea typeface="+mj-ea"/>
                <a:cs typeface="+mj-cs"/>
              </a:rPr>
              <a:t>Arquitectura de Mendieta: </a:t>
            </a:r>
          </a:p>
          <a:p>
            <a:pPr marL="0" indent="0">
              <a:buNone/>
            </a:pPr>
            <a:endParaRPr lang="es-AR" sz="2400" dirty="0" smtClean="0"/>
          </a:p>
          <a:p>
            <a:pPr marL="0" indent="0">
              <a:buNone/>
            </a:pPr>
            <a:r>
              <a:rPr lang="es-AR" sz="2400" dirty="0" smtClean="0"/>
              <a:t>También nos interesa remarcar que cuando un </a:t>
            </a:r>
            <a:r>
              <a:rPr lang="es-AR" sz="2400" dirty="0" err="1" smtClean="0"/>
              <a:t>job</a:t>
            </a:r>
            <a:r>
              <a:rPr lang="es-AR" sz="2400" dirty="0" smtClean="0"/>
              <a:t> se ejecuta utilizando varios nodos, la memoria del programa se comparte entre los nodos. Es decir el parte del modelo se carga en la memoria de un nodo mientras otras partes del modelo se cargan en la memoria el resto de los nodos. </a:t>
            </a:r>
          </a:p>
          <a:p>
            <a:pPr marL="0" indent="0">
              <a:buNone/>
            </a:pPr>
            <a:r>
              <a:rPr lang="es-AR" sz="2400" dirty="0" smtClean="0"/>
              <a:t>Esta tecnología es posible gracias al software: MPI (</a:t>
            </a:r>
            <a:r>
              <a:rPr lang="es-AR" sz="2400" dirty="0" err="1"/>
              <a:t>Message</a:t>
            </a:r>
            <a:r>
              <a:rPr lang="es-AR" sz="2400" dirty="0"/>
              <a:t> </a:t>
            </a:r>
            <a:r>
              <a:rPr lang="es-AR" sz="2400" dirty="0" err="1"/>
              <a:t>Passing</a:t>
            </a:r>
            <a:r>
              <a:rPr lang="es-AR" sz="2400" dirty="0"/>
              <a:t> </a:t>
            </a:r>
            <a:r>
              <a:rPr lang="es-AR" sz="2400" dirty="0" smtClean="0"/>
              <a:t>Interface)</a:t>
            </a:r>
          </a:p>
          <a:p>
            <a:pPr marL="0" indent="0">
              <a:buNone/>
            </a:pPr>
            <a:r>
              <a:rPr lang="en-US" sz="2400" dirty="0" err="1" smtClean="0"/>
              <a:t>En</a:t>
            </a:r>
            <a:r>
              <a:rPr lang="en-US" sz="2400" dirty="0" smtClean="0"/>
              <a:t> particular para WRF </a:t>
            </a:r>
            <a:r>
              <a:rPr lang="en-US" sz="2400" dirty="0" err="1" smtClean="0"/>
              <a:t>usaremos</a:t>
            </a:r>
            <a:r>
              <a:rPr lang="en-US" sz="2400" dirty="0" smtClean="0"/>
              <a:t> </a:t>
            </a:r>
            <a:r>
              <a:rPr lang="en-US" sz="2400" dirty="0" err="1" smtClean="0"/>
              <a:t>una</a:t>
            </a:r>
            <a:r>
              <a:rPr lang="en-US" sz="2400" dirty="0" smtClean="0"/>
              <a:t> </a:t>
            </a:r>
            <a:r>
              <a:rPr lang="es-AR" sz="2400" dirty="0" smtClean="0"/>
              <a:t>implementación</a:t>
            </a:r>
            <a:r>
              <a:rPr lang="en-US" sz="2400" dirty="0" smtClean="0"/>
              <a:t> de MPI: </a:t>
            </a:r>
            <a:r>
              <a:rPr lang="en-US" sz="2400" dirty="0" err="1" smtClean="0"/>
              <a:t>Openmpi</a:t>
            </a:r>
            <a:r>
              <a:rPr lang="en-US" sz="2400" dirty="0" smtClean="0"/>
              <a:t/>
            </a:r>
            <a:br>
              <a:rPr lang="en-US" sz="2400" dirty="0" smtClean="0"/>
            </a:br>
            <a:endParaRPr lang="en-US" sz="2400" dirty="0" smtClean="0"/>
          </a:p>
          <a:p>
            <a:pPr marL="0" indent="0">
              <a:buNone/>
            </a:pPr>
            <a:r>
              <a:rPr lang="en-US" sz="2400" dirty="0" err="1" smtClean="0"/>
              <a:t>Tambien</a:t>
            </a:r>
            <a:r>
              <a:rPr lang="en-US" sz="2400" dirty="0" smtClean="0"/>
              <a:t> </a:t>
            </a:r>
            <a:r>
              <a:rPr lang="en-US" sz="2400" dirty="0" err="1" smtClean="0"/>
              <a:t>es</a:t>
            </a:r>
            <a:r>
              <a:rPr lang="en-US" sz="2400" dirty="0" smtClean="0"/>
              <a:t> </a:t>
            </a:r>
            <a:r>
              <a:rPr lang="en-US" sz="2400" dirty="0" err="1" smtClean="0"/>
              <a:t>importante</a:t>
            </a:r>
            <a:r>
              <a:rPr lang="en-US" sz="2400" dirty="0" smtClean="0"/>
              <a:t> </a:t>
            </a:r>
            <a:r>
              <a:rPr lang="en-US" sz="2400" dirty="0" err="1" smtClean="0"/>
              <a:t>destacar</a:t>
            </a:r>
            <a:r>
              <a:rPr lang="en-US" sz="2400" dirty="0" smtClean="0"/>
              <a:t> que </a:t>
            </a:r>
            <a:r>
              <a:rPr lang="en-US" sz="2400" dirty="0" err="1" smtClean="0"/>
              <a:t>los</a:t>
            </a:r>
            <a:r>
              <a:rPr lang="en-US" sz="2400" dirty="0" smtClean="0"/>
              <a:t> </a:t>
            </a:r>
            <a:r>
              <a:rPr lang="en-US" sz="2400" dirty="0" err="1" smtClean="0"/>
              <a:t>datos</a:t>
            </a:r>
            <a:r>
              <a:rPr lang="en-US" sz="2400" dirty="0" smtClean="0"/>
              <a:t> que </a:t>
            </a:r>
            <a:r>
              <a:rPr lang="en-US" sz="2400" dirty="0" err="1" smtClean="0"/>
              <a:t>viajan</a:t>
            </a:r>
            <a:r>
              <a:rPr lang="en-US" sz="2400" dirty="0" smtClean="0"/>
              <a:t> de un </a:t>
            </a:r>
            <a:r>
              <a:rPr lang="en-US" sz="2400" dirty="0" err="1" smtClean="0"/>
              <a:t>nodo</a:t>
            </a:r>
            <a:r>
              <a:rPr lang="en-US" sz="2400" dirty="0" smtClean="0"/>
              <a:t> a </a:t>
            </a:r>
            <a:r>
              <a:rPr lang="en-US" sz="2400" dirty="0" err="1" smtClean="0"/>
              <a:t>otro</a:t>
            </a:r>
            <a:r>
              <a:rPr lang="en-US" sz="2400" dirty="0" smtClean="0"/>
              <a:t> lo </a:t>
            </a:r>
            <a:r>
              <a:rPr lang="en-US" sz="2400" dirty="0" err="1" smtClean="0"/>
              <a:t>hacen</a:t>
            </a:r>
            <a:r>
              <a:rPr lang="en-US" sz="2400" dirty="0" smtClean="0"/>
              <a:t> </a:t>
            </a:r>
            <a:r>
              <a:rPr lang="en-US" sz="2400" dirty="0" err="1" smtClean="0"/>
              <a:t>atraves</a:t>
            </a:r>
            <a:r>
              <a:rPr lang="en-US" sz="2400" dirty="0" smtClean="0"/>
              <a:t> de </a:t>
            </a:r>
            <a:r>
              <a:rPr lang="en-US" sz="2400" dirty="0" err="1" smtClean="0"/>
              <a:t>una</a:t>
            </a:r>
            <a:r>
              <a:rPr lang="en-US" sz="2400" dirty="0" smtClean="0"/>
              <a:t>  red e </a:t>
            </a:r>
            <a:r>
              <a:rPr lang="en-US" sz="2400" dirty="0" err="1" smtClean="0"/>
              <a:t>alta</a:t>
            </a:r>
            <a:r>
              <a:rPr lang="en-US" sz="2400" dirty="0" smtClean="0"/>
              <a:t> </a:t>
            </a:r>
            <a:r>
              <a:rPr lang="en-US" sz="2400" dirty="0" err="1" smtClean="0"/>
              <a:t>velociad</a:t>
            </a:r>
            <a:r>
              <a:rPr lang="en-US" sz="2400" dirty="0" smtClean="0"/>
              <a:t> (</a:t>
            </a:r>
            <a:r>
              <a:rPr lang="en-US" sz="2400" dirty="0" err="1" smtClean="0"/>
              <a:t>esto</a:t>
            </a:r>
            <a:r>
              <a:rPr lang="en-US" sz="2400" dirty="0" smtClean="0"/>
              <a:t> </a:t>
            </a:r>
            <a:r>
              <a:rPr lang="en-US" sz="2400" dirty="0" err="1" smtClean="0"/>
              <a:t>es</a:t>
            </a:r>
            <a:r>
              <a:rPr lang="en-US" sz="2400" dirty="0" smtClean="0"/>
              <a:t> hardware): </a:t>
            </a:r>
            <a:r>
              <a:rPr lang="en-US" sz="2400" dirty="0" err="1" smtClean="0"/>
              <a:t>infiniband</a:t>
            </a:r>
            <a:r>
              <a:rPr lang="en-US" sz="2400" dirty="0" smtClean="0"/>
              <a:t> que </a:t>
            </a:r>
            <a:r>
              <a:rPr lang="en-US" sz="2400" dirty="0" err="1" smtClean="0"/>
              <a:t>transmite</a:t>
            </a:r>
            <a:r>
              <a:rPr lang="en-US" sz="2400" dirty="0" smtClean="0"/>
              <a:t> a </a:t>
            </a:r>
            <a:r>
              <a:rPr lang="en-US" sz="2400" dirty="0" err="1" smtClean="0"/>
              <a:t>velocidades</a:t>
            </a:r>
            <a:r>
              <a:rPr lang="en-US" sz="2400" dirty="0" smtClean="0"/>
              <a:t> entre 2 y 8 </a:t>
            </a:r>
            <a:r>
              <a:rPr lang="en-US" sz="2400" dirty="0" err="1" smtClean="0"/>
              <a:t>Gbps</a:t>
            </a:r>
            <a:endParaRPr lang="en-US" sz="2400" dirty="0"/>
          </a:p>
        </p:txBody>
      </p:sp>
    </p:spTree>
    <p:extLst>
      <p:ext uri="{BB962C8B-B14F-4D97-AF65-F5344CB8AC3E}">
        <p14:creationId xmlns:p14="http://schemas.microsoft.com/office/powerpoint/2010/main" val="3576255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4301238" y="1510210"/>
            <a:ext cx="7391400" cy="713379"/>
          </a:xfrm>
          <a:prstGeom prst="rect">
            <a:avLst/>
          </a:prstGeom>
        </p:spPr>
      </p:pic>
      <p:sp>
        <p:nvSpPr>
          <p:cNvPr id="8" name="Title 6"/>
          <p:cNvSpPr>
            <a:spLocks noGrp="1"/>
          </p:cNvSpPr>
          <p:nvPr>
            <p:ph type="title"/>
          </p:nvPr>
        </p:nvSpPr>
        <p:spPr>
          <a:xfrm>
            <a:off x="948439" y="2285999"/>
            <a:ext cx="3352799" cy="1717045"/>
          </a:xfrm>
        </p:spPr>
        <p:txBody>
          <a:bodyPr>
            <a:normAutofit/>
          </a:bodyPr>
          <a:lstStyle/>
          <a:p>
            <a:r>
              <a:rPr lang="en-US" sz="2400" dirty="0" err="1" smtClean="0"/>
              <a:t>Ver</a:t>
            </a:r>
            <a:r>
              <a:rPr lang="en-US" sz="2400" dirty="0" smtClean="0"/>
              <a:t> </a:t>
            </a:r>
            <a:r>
              <a:rPr lang="en-US" sz="2400" dirty="0" err="1" smtClean="0"/>
              <a:t>estado</a:t>
            </a:r>
            <a:r>
              <a:rPr lang="en-US" sz="2400" dirty="0" smtClean="0"/>
              <a:t> de  </a:t>
            </a:r>
            <a:r>
              <a:rPr lang="en-US" sz="2400" dirty="0" err="1" smtClean="0"/>
              <a:t>ejecucion</a:t>
            </a:r>
            <a:r>
              <a:rPr lang="en-US" sz="2400" dirty="0" smtClean="0"/>
              <a:t> de </a:t>
            </a:r>
            <a:r>
              <a:rPr lang="en-US" sz="2400" dirty="0" err="1" smtClean="0"/>
              <a:t>todos</a:t>
            </a:r>
            <a:r>
              <a:rPr lang="en-US" sz="2400" dirty="0" smtClean="0"/>
              <a:t> </a:t>
            </a:r>
            <a:r>
              <a:rPr lang="en-US" sz="2400" dirty="0" err="1" smtClean="0"/>
              <a:t>los</a:t>
            </a:r>
            <a:r>
              <a:rPr lang="en-US" sz="2400" dirty="0" smtClean="0"/>
              <a:t> job de un </a:t>
            </a:r>
            <a:r>
              <a:rPr lang="en-US" sz="2400" dirty="0" err="1" smtClean="0"/>
              <a:t>usuario</a:t>
            </a:r>
            <a:r>
              <a:rPr lang="en-US" sz="2400" dirty="0" smtClean="0"/>
              <a:t> y de </a:t>
            </a:r>
            <a:r>
              <a:rPr lang="en-US" sz="2400" dirty="0" err="1" smtClean="0"/>
              <a:t>todos</a:t>
            </a:r>
            <a:r>
              <a:rPr lang="en-US" sz="2400" dirty="0" smtClean="0"/>
              <a:t> </a:t>
            </a:r>
            <a:r>
              <a:rPr lang="en-US" sz="2400" dirty="0" err="1" smtClean="0"/>
              <a:t>los</a:t>
            </a:r>
            <a:r>
              <a:rPr lang="en-US" sz="2400" dirty="0" smtClean="0"/>
              <a:t> jobs del cluster</a:t>
            </a:r>
            <a:endParaRPr lang="en-US" sz="2400"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01238" y="2438400"/>
            <a:ext cx="7384860" cy="3296983"/>
          </a:xfrm>
          <a:prstGeom prst="rect">
            <a:avLst/>
          </a:prstGeom>
        </p:spPr>
      </p:pic>
      <p:sp>
        <p:nvSpPr>
          <p:cNvPr id="10" name="Title 6"/>
          <p:cNvSpPr txBox="1">
            <a:spLocks/>
          </p:cNvSpPr>
          <p:nvPr/>
        </p:nvSpPr>
        <p:spPr>
          <a:xfrm>
            <a:off x="836612" y="876299"/>
            <a:ext cx="3352799" cy="2819400"/>
          </a:xfrm>
          <a:prstGeom prst="rect">
            <a:avLst/>
          </a:prstGeom>
        </p:spPr>
        <p:txBody>
          <a:bodyPr vert="horz" lIns="121899" tIns="60949" rIns="121899" bIns="60949" rtlCol="0" anchor="b">
            <a:normAutofit fontScale="975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endParaRPr lang="en-US" dirty="0"/>
          </a:p>
        </p:txBody>
      </p:sp>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Informacion</a:t>
            </a:r>
            <a:r>
              <a:rPr lang="en-US" dirty="0" smtClean="0"/>
              <a:t> </a:t>
            </a:r>
            <a:r>
              <a:rPr lang="en-US" dirty="0" err="1" smtClean="0"/>
              <a:t>relevante</a:t>
            </a:r>
            <a:r>
              <a:rPr lang="en-US" dirty="0" smtClean="0"/>
              <a:t> de la </a:t>
            </a:r>
            <a:r>
              <a:rPr lang="en-US" dirty="0" err="1" smtClean="0"/>
              <a:t>ejecucion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spTree>
    <p:extLst>
      <p:ext uri="{BB962C8B-B14F-4D97-AF65-F5344CB8AC3E}">
        <p14:creationId xmlns:p14="http://schemas.microsoft.com/office/powerpoint/2010/main" val="2075677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2812" y="2438400"/>
            <a:ext cx="3352799" cy="1143000"/>
          </a:xfrm>
        </p:spPr>
        <p:txBody>
          <a:bodyPr>
            <a:normAutofit/>
          </a:bodyPr>
          <a:lstStyle/>
          <a:p>
            <a:r>
              <a:rPr lang="en-US" sz="2400" dirty="0" err="1" smtClean="0"/>
              <a:t>Ver</a:t>
            </a:r>
            <a:r>
              <a:rPr lang="en-US" sz="2400" dirty="0" smtClean="0"/>
              <a:t> </a:t>
            </a:r>
            <a:r>
              <a:rPr lang="en-US" sz="2400" dirty="0" err="1" smtClean="0"/>
              <a:t>estado</a:t>
            </a:r>
            <a:r>
              <a:rPr lang="en-US" sz="2400" dirty="0" smtClean="0"/>
              <a:t> de  </a:t>
            </a:r>
            <a:r>
              <a:rPr lang="en-US" sz="2400" dirty="0" err="1" smtClean="0"/>
              <a:t>ejecución</a:t>
            </a:r>
            <a:r>
              <a:rPr lang="en-US" sz="2400" dirty="0" smtClean="0"/>
              <a:t> del job </a:t>
            </a:r>
            <a:r>
              <a:rPr lang="en-US" sz="2400" dirty="0" err="1" smtClean="0"/>
              <a:t>dentro</a:t>
            </a:r>
            <a:r>
              <a:rPr lang="en-US" sz="2400" dirty="0" smtClean="0"/>
              <a:t> de un </a:t>
            </a:r>
            <a:r>
              <a:rPr lang="en-US" sz="2400" dirty="0" err="1" smtClean="0"/>
              <a:t>nodo</a:t>
            </a:r>
            <a:endParaRPr lang="en-US" sz="2400" dirty="0"/>
          </a:p>
        </p:txBody>
      </p:sp>
      <p:pic>
        <p:nvPicPr>
          <p:cNvPr id="8" name="Picture 7"/>
          <p:cNvPicPr>
            <a:picLocks noChangeAspect="1"/>
          </p:cNvPicPr>
          <p:nvPr/>
        </p:nvPicPr>
        <p:blipFill>
          <a:blip r:embed="rId2"/>
          <a:stretch>
            <a:fillRect/>
          </a:stretch>
        </p:blipFill>
        <p:spPr>
          <a:xfrm>
            <a:off x="4189412" y="859489"/>
            <a:ext cx="7696200" cy="1287851"/>
          </a:xfrm>
          <a:prstGeom prst="rect">
            <a:avLst/>
          </a:prstGeom>
        </p:spPr>
      </p:pic>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3686" y="2286000"/>
            <a:ext cx="7696200" cy="4419600"/>
          </a:xfrm>
        </p:spPr>
      </p:pic>
    </p:spTree>
    <p:extLst>
      <p:ext uri="{BB962C8B-B14F-4D97-AF65-F5344CB8AC3E}">
        <p14:creationId xmlns:p14="http://schemas.microsoft.com/office/powerpoint/2010/main" val="27219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40677" y="1981200"/>
            <a:ext cx="3352799" cy="1180112"/>
          </a:xfrm>
        </p:spPr>
        <p:txBody>
          <a:bodyPr>
            <a:normAutofit/>
          </a:bodyPr>
          <a:lstStyle/>
          <a:p>
            <a:r>
              <a:rPr lang="en-US" sz="2400" dirty="0" err="1" smtClean="0"/>
              <a:t>Ver</a:t>
            </a:r>
            <a:r>
              <a:rPr lang="en-US" sz="2400" dirty="0" smtClean="0"/>
              <a:t> que </a:t>
            </a:r>
            <a:r>
              <a:rPr lang="en-US" sz="2400" dirty="0" err="1" smtClean="0"/>
              <a:t>funciones</a:t>
            </a:r>
            <a:r>
              <a:rPr lang="en-US" sz="2400" dirty="0" smtClean="0"/>
              <a:t> son </a:t>
            </a:r>
            <a:r>
              <a:rPr lang="en-US" sz="2400" dirty="0" err="1" smtClean="0"/>
              <a:t>intensas</a:t>
            </a:r>
            <a:r>
              <a:rPr lang="en-US" sz="2400" dirty="0" smtClean="0"/>
              <a:t> </a:t>
            </a:r>
            <a:r>
              <a:rPr lang="en-US" sz="2400" dirty="0" err="1" smtClean="0"/>
              <a:t>computacionalmente</a:t>
            </a:r>
            <a:endParaRPr lang="en-US" sz="2400" dirty="0"/>
          </a:p>
        </p:txBody>
      </p:sp>
      <p:pic>
        <p:nvPicPr>
          <p:cNvPr id="3" name="Content Placeholder 2"/>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90027" y="1727172"/>
            <a:ext cx="7177900" cy="5093614"/>
          </a:xfrm>
        </p:spPr>
      </p:pic>
      <p:pic>
        <p:nvPicPr>
          <p:cNvPr id="2" name="Picture 1"/>
          <p:cNvPicPr>
            <a:picLocks noChangeAspect="1"/>
          </p:cNvPicPr>
          <p:nvPr/>
        </p:nvPicPr>
        <p:blipFill>
          <a:blip r:embed="rId3"/>
          <a:stretch>
            <a:fillRect/>
          </a:stretch>
        </p:blipFill>
        <p:spPr>
          <a:xfrm>
            <a:off x="4414652" y="980738"/>
            <a:ext cx="7153275" cy="695325"/>
          </a:xfrm>
          <a:prstGeom prst="rect">
            <a:avLst/>
          </a:prstGeom>
        </p:spPr>
      </p:pic>
      <p:sp>
        <p:nvSpPr>
          <p:cNvPr id="9"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Información</a:t>
            </a:r>
            <a:r>
              <a:rPr lang="en-US" dirty="0" smtClean="0"/>
              <a:t> </a:t>
            </a:r>
            <a:r>
              <a:rPr lang="en-US" dirty="0" err="1" smtClean="0"/>
              <a:t>relevante</a:t>
            </a:r>
            <a:r>
              <a:rPr lang="en-US" dirty="0" smtClean="0"/>
              <a:t> de la </a:t>
            </a:r>
            <a:r>
              <a:rPr lang="en-US" dirty="0" err="1" smtClean="0"/>
              <a:t>ejecución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spTree>
    <p:extLst>
      <p:ext uri="{BB962C8B-B14F-4D97-AF65-F5344CB8AC3E}">
        <p14:creationId xmlns:p14="http://schemas.microsoft.com/office/powerpoint/2010/main" val="5423394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6612" y="2076450"/>
            <a:ext cx="3352799" cy="895350"/>
          </a:xfrm>
        </p:spPr>
        <p:txBody>
          <a:bodyPr>
            <a:normAutofit/>
          </a:bodyPr>
          <a:lstStyle/>
          <a:p>
            <a:r>
              <a:rPr lang="en-US" sz="2400" dirty="0" err="1" smtClean="0"/>
              <a:t>Conocer</a:t>
            </a:r>
            <a:r>
              <a:rPr lang="en-US" sz="2400" dirty="0" smtClean="0"/>
              <a:t> </a:t>
            </a:r>
            <a:r>
              <a:rPr lang="en-US" sz="2400" dirty="0" err="1" smtClean="0"/>
              <a:t>topologia</a:t>
            </a:r>
            <a:r>
              <a:rPr lang="en-US" sz="2400" dirty="0" smtClean="0"/>
              <a:t> del </a:t>
            </a:r>
            <a:r>
              <a:rPr lang="en-US" sz="2400" dirty="0" err="1" smtClean="0"/>
              <a:t>nodo</a:t>
            </a:r>
            <a:endParaRPr lang="en-US" sz="2400" dirty="0"/>
          </a:p>
        </p:txBody>
      </p:sp>
      <p:pic>
        <p:nvPicPr>
          <p:cNvPr id="2" name="Picture 1"/>
          <p:cNvPicPr>
            <a:picLocks noChangeAspect="1"/>
          </p:cNvPicPr>
          <p:nvPr/>
        </p:nvPicPr>
        <p:blipFill>
          <a:blip r:embed="rId2"/>
          <a:stretch>
            <a:fillRect/>
          </a:stretch>
        </p:blipFill>
        <p:spPr>
          <a:xfrm>
            <a:off x="3960812" y="1102571"/>
            <a:ext cx="7239000" cy="704850"/>
          </a:xfrm>
          <a:prstGeom prst="rect">
            <a:avLst/>
          </a:prstGeom>
        </p:spPr>
      </p:pic>
      <p:sp>
        <p:nvSpPr>
          <p:cNvPr id="12"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smtClean="0"/>
              <a:t>Informacion</a:t>
            </a:r>
            <a:r>
              <a:rPr lang="en-US" dirty="0" smtClean="0"/>
              <a:t> </a:t>
            </a:r>
            <a:r>
              <a:rPr lang="en-US" dirty="0" err="1" smtClean="0"/>
              <a:t>relevante</a:t>
            </a:r>
            <a:r>
              <a:rPr lang="en-US" dirty="0" smtClean="0"/>
              <a:t> de la </a:t>
            </a:r>
            <a:r>
              <a:rPr lang="en-US" dirty="0" err="1" smtClean="0"/>
              <a:t>ejecucion</a:t>
            </a:r>
            <a:r>
              <a:rPr lang="en-US" dirty="0" smtClean="0"/>
              <a:t> del </a:t>
            </a:r>
            <a:r>
              <a:rPr lang="en-US" dirty="0" err="1" smtClean="0"/>
              <a:t>modelo</a:t>
            </a:r>
            <a:r>
              <a:rPr lang="en-US" dirty="0" smtClean="0"/>
              <a:t> </a:t>
            </a:r>
            <a:r>
              <a:rPr lang="en-US" dirty="0" err="1" smtClean="0"/>
              <a:t>en</a:t>
            </a:r>
            <a:r>
              <a:rPr lang="en-US" dirty="0" smtClean="0"/>
              <a:t> el cluster</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812" y="1905000"/>
            <a:ext cx="7239000" cy="4648199"/>
          </a:xfrm>
          <a:prstGeom prst="rect">
            <a:avLst/>
          </a:prstGeom>
        </p:spPr>
      </p:pic>
    </p:spTree>
    <p:extLst>
      <p:ext uri="{BB962C8B-B14F-4D97-AF65-F5344CB8AC3E}">
        <p14:creationId xmlns:p14="http://schemas.microsoft.com/office/powerpoint/2010/main" val="18038906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WRF</a:t>
            </a:r>
            <a:endParaRPr lang="en-US" dirty="0"/>
          </a:p>
        </p:txBody>
      </p:sp>
      <p:sp>
        <p:nvSpPr>
          <p:cNvPr id="2" name="TextBox 1"/>
          <p:cNvSpPr txBox="1"/>
          <p:nvPr/>
        </p:nvSpPr>
        <p:spPr>
          <a:xfrm>
            <a:off x="989012" y="1535922"/>
            <a:ext cx="6400800" cy="4093428"/>
          </a:xfrm>
          <a:prstGeom prst="rect">
            <a:avLst/>
          </a:prstGeom>
          <a:noFill/>
        </p:spPr>
        <p:txBody>
          <a:bodyPr wrap="square" rtlCol="0">
            <a:spAutoFit/>
          </a:bodyPr>
          <a:lstStyle/>
          <a:p>
            <a:r>
              <a:rPr lang="en-US" sz="2000" dirty="0"/>
              <a:t>The Weather Research and Forecasting (WRF) </a:t>
            </a:r>
            <a:r>
              <a:rPr lang="en-US" sz="2000" dirty="0" smtClean="0"/>
              <a:t> Model </a:t>
            </a:r>
            <a:r>
              <a:rPr lang="en-US" sz="2000" dirty="0"/>
              <a:t>is a </a:t>
            </a:r>
            <a:r>
              <a:rPr lang="en-US" sz="2000" dirty="0" smtClean="0"/>
              <a:t>mesoscale </a:t>
            </a:r>
            <a:r>
              <a:rPr lang="en-US" sz="2000" dirty="0"/>
              <a:t>numerical </a:t>
            </a:r>
            <a:endParaRPr lang="en-US" sz="2000" dirty="0" smtClean="0"/>
          </a:p>
          <a:p>
            <a:r>
              <a:rPr lang="en-US" sz="2000" dirty="0" smtClean="0"/>
              <a:t>weather </a:t>
            </a:r>
            <a:r>
              <a:rPr lang="en-US" sz="2000" dirty="0"/>
              <a:t>prediction </a:t>
            </a:r>
            <a:r>
              <a:rPr lang="en-US" sz="2000" dirty="0" smtClean="0"/>
              <a:t>system </a:t>
            </a:r>
            <a:r>
              <a:rPr lang="en-US" sz="2000" dirty="0"/>
              <a:t>designed </a:t>
            </a:r>
            <a:r>
              <a:rPr lang="en-US" sz="2000" dirty="0" smtClean="0"/>
              <a:t>for  both</a:t>
            </a:r>
          </a:p>
          <a:p>
            <a:r>
              <a:rPr lang="en-US" sz="2000" dirty="0" smtClean="0"/>
              <a:t>atmospheric research </a:t>
            </a:r>
            <a:r>
              <a:rPr lang="en-US" sz="2000" dirty="0"/>
              <a:t>and operational forecasting </a:t>
            </a:r>
            <a:r>
              <a:rPr lang="en-US" sz="2000" dirty="0" smtClean="0"/>
              <a:t>needs</a:t>
            </a:r>
            <a:r>
              <a:rPr lang="en-US" sz="2000" dirty="0"/>
              <a:t>. </a:t>
            </a:r>
            <a:r>
              <a:rPr lang="en-US" sz="2000" dirty="0" smtClean="0"/>
              <a:t>It </a:t>
            </a:r>
            <a:r>
              <a:rPr lang="en-US" sz="2000" dirty="0"/>
              <a:t>features two dynamical cores</a:t>
            </a:r>
            <a:r>
              <a:rPr lang="en-US" sz="2000" dirty="0" smtClean="0"/>
              <a:t>, </a:t>
            </a:r>
            <a:r>
              <a:rPr lang="en-US" sz="2000" dirty="0"/>
              <a:t>a data assimilation system, </a:t>
            </a:r>
            <a:r>
              <a:rPr lang="en-US" sz="2000" dirty="0" smtClean="0"/>
              <a:t>and </a:t>
            </a:r>
            <a:r>
              <a:rPr lang="en-US" sz="2000" dirty="0"/>
              <a:t>a software architecture </a:t>
            </a:r>
            <a:r>
              <a:rPr lang="en-US" sz="2000" dirty="0" smtClean="0"/>
              <a:t>facilitating </a:t>
            </a:r>
            <a:r>
              <a:rPr lang="en-US" sz="2000" dirty="0"/>
              <a:t>parallel computation </a:t>
            </a:r>
            <a:r>
              <a:rPr lang="en-US" sz="2000" dirty="0" smtClean="0"/>
              <a:t>The </a:t>
            </a:r>
            <a:r>
              <a:rPr lang="en-US" sz="2000" dirty="0"/>
              <a:t>model serves a wide range of meteorological </a:t>
            </a:r>
            <a:endParaRPr lang="en-US" sz="2000" dirty="0" smtClean="0"/>
          </a:p>
          <a:p>
            <a:r>
              <a:rPr lang="en-US" sz="2000" dirty="0" smtClean="0"/>
              <a:t>applications </a:t>
            </a:r>
            <a:r>
              <a:rPr lang="en-US" sz="2000" dirty="0"/>
              <a:t>across scales from </a:t>
            </a:r>
            <a:r>
              <a:rPr lang="en-US" sz="2000" dirty="0" smtClean="0"/>
              <a:t>tens </a:t>
            </a:r>
            <a:r>
              <a:rPr lang="en-US" sz="2000" dirty="0"/>
              <a:t>of meters to </a:t>
            </a:r>
            <a:endParaRPr lang="en-US" sz="2000" dirty="0" smtClean="0"/>
          </a:p>
          <a:p>
            <a:r>
              <a:rPr lang="en-US" sz="2000" dirty="0" smtClean="0"/>
              <a:t>thousands </a:t>
            </a:r>
            <a:r>
              <a:rPr lang="en-US" sz="2000" dirty="0"/>
              <a:t>of kilometers</a:t>
            </a:r>
            <a:r>
              <a:rPr lang="en-US" sz="2000" dirty="0" smtClean="0"/>
              <a:t>. </a:t>
            </a:r>
            <a:r>
              <a:rPr lang="en-US" sz="2000" dirty="0"/>
              <a:t>The effort to develop WRF began in the </a:t>
            </a:r>
            <a:r>
              <a:rPr lang="en-US" sz="2000" dirty="0" smtClean="0"/>
              <a:t>latter  </a:t>
            </a:r>
            <a:r>
              <a:rPr lang="en-US" sz="2000" dirty="0"/>
              <a:t>part of the 1990's and was a collaborative partnership </a:t>
            </a:r>
            <a:endParaRPr lang="en-US" sz="2000" dirty="0" smtClean="0"/>
          </a:p>
          <a:p>
            <a:r>
              <a:rPr lang="en-US" sz="2000" dirty="0" smtClean="0"/>
              <a:t>principally </a:t>
            </a:r>
            <a:r>
              <a:rPr lang="en-US" sz="2000" dirty="0"/>
              <a:t>among the National Center for Atmospheric Research (</a:t>
            </a:r>
            <a:r>
              <a:rPr lang="en-US" sz="2000" dirty="0" smtClean="0"/>
              <a:t>NCAR)</a:t>
            </a:r>
            <a:endParaRPr lang="es-AR" sz="2000"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13612" y="1371600"/>
            <a:ext cx="4722773" cy="4462463"/>
          </a:xfrm>
        </p:spPr>
      </p:pic>
      <p:sp>
        <p:nvSpPr>
          <p:cNvPr id="6" name="TextBox 5"/>
          <p:cNvSpPr txBox="1"/>
          <p:nvPr/>
        </p:nvSpPr>
        <p:spPr>
          <a:xfrm>
            <a:off x="6399133" y="6096000"/>
            <a:ext cx="6172200" cy="954107"/>
          </a:xfrm>
          <a:prstGeom prst="rect">
            <a:avLst/>
          </a:prstGeom>
          <a:noFill/>
        </p:spPr>
        <p:txBody>
          <a:bodyPr wrap="square" rtlCol="0">
            <a:spAutoFit/>
          </a:bodyPr>
          <a:lstStyle/>
          <a:p>
            <a:r>
              <a:rPr lang="es-AR" sz="2800" dirty="0">
                <a:hlinkClick r:id="rId3"/>
              </a:rPr>
              <a:t>http://</a:t>
            </a:r>
            <a:r>
              <a:rPr lang="es-AR" sz="2800" dirty="0" smtClean="0">
                <a:hlinkClick r:id="rId3"/>
              </a:rPr>
              <a:t>www.wrf-model.org/index.php</a:t>
            </a:r>
            <a:endParaRPr lang="es-AR" sz="2800" dirty="0" smtClean="0"/>
          </a:p>
          <a:p>
            <a:endParaRPr lang="es-AR" sz="2800" dirty="0"/>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04800"/>
            <a:ext cx="9829800" cy="1219200"/>
          </a:xfrm>
        </p:spPr>
        <p:txBody>
          <a:bodyPr>
            <a:normAutofit/>
          </a:bodyPr>
          <a:lstStyle/>
          <a:p>
            <a:r>
              <a:rPr lang="en-US" dirty="0" err="1" smtClean="0"/>
              <a:t>Util</a:t>
            </a:r>
            <a:r>
              <a:rPr lang="en-US" dirty="0" smtClean="0"/>
              <a:t> para </a:t>
            </a:r>
            <a:r>
              <a:rPr lang="en-US" dirty="0" err="1" smtClean="0"/>
              <a:t>entender</a:t>
            </a:r>
            <a:r>
              <a:rPr lang="en-US" dirty="0" smtClean="0"/>
              <a:t> la </a:t>
            </a:r>
            <a:r>
              <a:rPr lang="en-US" dirty="0" err="1" smtClean="0"/>
              <a:t>diferencia</a:t>
            </a:r>
            <a:r>
              <a:rPr lang="en-US" dirty="0" smtClean="0"/>
              <a:t> entre un core i7 y un Xeon E5</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38" y="2743200"/>
            <a:ext cx="3381356" cy="39624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542778"/>
            <a:ext cx="7244297" cy="5134247"/>
          </a:xfrm>
          <a:prstGeom prst="rect">
            <a:avLst/>
          </a:prstGeom>
        </p:spPr>
      </p:pic>
    </p:spTree>
    <p:extLst>
      <p:ext uri="{BB962C8B-B14F-4D97-AF65-F5344CB8AC3E}">
        <p14:creationId xmlns:p14="http://schemas.microsoft.com/office/powerpoint/2010/main" val="2296220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La implementación de WRF en Mendieta fue utilizada para calcular pronósticos para el grupo CAEARTE perteneciente </a:t>
            </a:r>
            <a:r>
              <a:rPr lang="es-AR" dirty="0"/>
              <a:t>a CONAE</a:t>
            </a:r>
            <a:br>
              <a:rPr lang="es-AR" dirty="0"/>
            </a:br>
            <a:r>
              <a:rPr lang="es-AR" dirty="0"/>
              <a:t/>
            </a:r>
            <a:br>
              <a:rPr lang="es-AR" dirty="0"/>
            </a:br>
            <a:r>
              <a:rPr lang="es-AR" dirty="0">
                <a:hlinkClick r:id="rId2"/>
              </a:rPr>
              <a:t>http://meteo.caearte.conae.gov.ar</a:t>
            </a:r>
            <a:r>
              <a:rPr lang="es-AR" dirty="0" smtClean="0">
                <a:hlinkClick r:id="rId2"/>
              </a:rPr>
              <a:t>/</a:t>
            </a:r>
            <a:endParaRPr lang="es-AR" dirty="0" smtClean="0"/>
          </a:p>
          <a:p>
            <a:pPr marL="377886" lvl="1" indent="0">
              <a:buNone/>
            </a:pPr>
            <a:endParaRPr lang="es-AR" dirty="0"/>
          </a:p>
        </p:txBody>
      </p:sp>
    </p:spTree>
    <p:extLst>
      <p:ext uri="{BB962C8B-B14F-4D97-AF65-F5344CB8AC3E}">
        <p14:creationId xmlns:p14="http://schemas.microsoft.com/office/powerpoint/2010/main" val="3457955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a:t>
            </a:r>
            <a:r>
              <a:rPr lang="es-AR" dirty="0" smtClean="0"/>
              <a:t>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Picture 4"/>
          <p:cNvPicPr>
            <a:picLocks noChangeAspect="1"/>
          </p:cNvPicPr>
          <p:nvPr/>
        </p:nvPicPr>
        <p:blipFill>
          <a:blip r:embed="rId2"/>
          <a:stretch>
            <a:fillRect/>
          </a:stretch>
        </p:blipFill>
        <p:spPr>
          <a:xfrm>
            <a:off x="1218883" y="2819400"/>
            <a:ext cx="9982200" cy="3800475"/>
          </a:xfrm>
          <a:prstGeom prst="rect">
            <a:avLst/>
          </a:prstGeom>
        </p:spPr>
      </p:pic>
    </p:spTree>
    <p:extLst>
      <p:ext uri="{BB962C8B-B14F-4D97-AF65-F5344CB8AC3E}">
        <p14:creationId xmlns:p14="http://schemas.microsoft.com/office/powerpoint/2010/main" val="2295670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Picture 4"/>
          <p:cNvPicPr>
            <a:picLocks noChangeAspect="1"/>
          </p:cNvPicPr>
          <p:nvPr/>
        </p:nvPicPr>
        <p:blipFill>
          <a:blip r:embed="rId2"/>
          <a:stretch>
            <a:fillRect/>
          </a:stretch>
        </p:blipFill>
        <p:spPr>
          <a:xfrm>
            <a:off x="1217295" y="2667000"/>
            <a:ext cx="10658475" cy="3800475"/>
          </a:xfrm>
          <a:prstGeom prst="rect">
            <a:avLst/>
          </a:prstGeom>
        </p:spPr>
      </p:pic>
      <p:sp>
        <p:nvSpPr>
          <p:cNvPr id="6" name="AutoShape 4" descr="data:image/png;base64,iVBORw0KGgoAAAANSUhEUgAAA/wAAAFzCAYAAACD2ALfAAAgAElEQVR4XuydB3RU1dqG33TSSEhooXdUQAFBpUizAGIDpYoiIOCPVAFBxIIigkqvoigXEfByLyAgIKAUEVB6uUrvIQUC6SEh5V/fHs4wM5lJZpJJMjN591pZKeecXZ59Ann319yysrKywEYCJEACJEACJEACJEACJEACJEACJOBSBNwo+F1qP7kYEiABEiABEiABEiABEiABEiABElAEKPj5I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tiVQExMDF555RX88ssvFvv9+OOP8f7776vrV65cwYcffoj//Oc/CAkJwaBBg7Bz5071/O7du9GiRQur5vfJJ5/ggw8+gGHfVj1op5vsOf61a9cUw+effx4jR440mqEh35kzZ2LYsGFwc3NT9xhes4WdJQSnTp1C9+7d1eUff/wRdevWtRMtdkMCJEACJEACJEACJEACJFAYBCj4C4NyMRrDVsH/2WefYfz48XpC8+bNw7p164q14D948CCee+45/Otf/8JTTz1lUfDff//9WLlyJR588EEK/mL0O8alkgAJkAAJkAAJkAAJkIC1BCj4rSXF+6wiYKuVWbOMz58/H2+++SYyMzPh4eFh1ViuetPSpUsxe/ZsJeZr1aplUfDLhVGjRuHTTz+Fj48PLfyu+kJwXSRAAiRAAiRAAiRAAiSQRwIU/HkEx8fME7BW8JvzBHjooYfw1VdfKRd/U5f+69evY9asWVi2bBlu3ryJDh06KM+Ahg0bqomYc6lPSkrCN998gwULFkDc5OWZcePGoVGjRsoN3tBlfcqUKVi9ejX++9//omLFiqrvl19+GZ6enqr/vIwv85w+fbqa86VLl9S4r7/+OgYMGABfX1+zADMyMlS4w5kzZ9Tcg4KCchT8gYGBKhzi6aeftij4hYMcIojHwJ9//olHH30Uw4cPR5cuXdRBgbSsrCx1TQ4PNmzYgM6dO6v1f/755+q6oUu/sFi8eDGWLFmiGD7xxBOKa7t27eDu7q7ul1AN2RPhKRzkHmHatm1bfQgCf4dIgARIgARIgARIgARIgAQKlgAFf8HyLXa9F4TgF4Epsf1r1qwx4inC9fvvv0ft2rWzCf6UlBS88847mDt3rtEzVatWxQ8//KByA2iC/+jRo9n2SYS0jCdC1Z7jy0ByACAx+uZaXFwc3njjDdSrV08dfGjx+dq9hnwlvl6EeNeuXdVBiXhHaPkTtBh+EfvCQTwoTJsccoiHgBxqHDhwQAl8OZgwbXIQown+qKgotRc//fST0W3Ca+HChejZsydiY2PVPatWrcrGXg4nmjRpUux+L7hgEiABEiABEiABEiABEigKAhT8RUHdhcfMLYbfUDwKBs0yr4lgcwcGItB79+6NF154ARLjX7p0aWV5liR98vx7772HSZMmGSXt++OPP9CxY0eVdE7uFUv5tm3blIVdkuHNmDEDly9fVtdF8Iu4HjNmjBKrb731lhK0Yp2XpHl5Gf/YsWNKQD/22GPKPV8s+hMmTMCXX36ZY2LBkydPolu3bmpNWsI8w9fFkI/kOpADDxHW8lk8GISToXeEeC289NJLyrIu83jggQcgOQKGDh2Kv//+Wx1qtGnTBhMnTlQshY/wCggIUIxkHtqe1alTR/1MDgl69OiBL774AhUqVMCmTZsUMz8/PzUXOUCQufv7+6t5iceE6X6ZHmS48K8El0YCJEACJEACJEACJEACRUaAgr/I0LvmwPYW/CKYxcVdkvuJS/prr71mFpypS78I07ffftvsvSJwRcQnJCQoYSqW8X//+9+477771P2GfYkbel7Gl37ETV4s4n/99Rc2b96MjRs3Kgt6TpUEtm7dij59+mD9+vV4+OGHs83f9EBEQgBEfNeoUQOStV8OFTTB37RpU+VqLywMvQpkXppwnzx5MgYPHqy8CsT6LhUSWrVqpcY1zdJfvnx5dZ/0LyJfq6CQmpqqvAi0vAPyvOyTHLCIF0anTp2Uu7+EX8ghABsJkAAJkAAJkAAJkAAJkEDhEKDgLxzOxWYUa136NSC5WfgbN26srOzisp6TK7yp4Ne+Nwdes1jLNXNl5wz7Gj16dJ7GlzAAEdvffvtttinkJPhFiMvBwPLly1GmTJlcBb+4x4sVftq0aRgyZAhOnDiBHTt2qJKGhuxMy/RpXgsyFxH8pqEAMrC2l5GRkcqlXzwr5D7te8Myfab7uG/fPnUI8Pvvv+vXIPfLwc2LL77IOP5i8y8CF0oCJEACJEACJEACJFCUBCj4i5K+C45tb8GfXwt/TuLaUp15e1j4JamdWMMlmZ4IX7Fuz5kzR7nOW5pTcnKySqbn7e2tBHyJEiVyFfxiZf/nn39U7LxhLgIR+NZa+OWgQFzyxf1+y5Yt+lKAebXwa4co4kkgCfskhEBCB+SQQbwW5LOEArCRAAmQAAmQAAmQAAmQAAkULAEK/oLlW+x6t7fgF0FrGEMvbuMiFsXa37dvXxVzLon5JN5eYvo1Mf3rr7+qTPMSsy7Z7uWzCFq5f9iwYSqm/OLFi7la+MWdPy/ja4cG4iEg+QXEtV/GldwAlgS/VBIQC7q46EvSO3PNHF8R1sJlxIgR+kc0i7528GCPGH4pEajF+ucUwy8eAMJeXPsl50KVKlWwf/9+lV9AvBbEe0GSJ7KRAAmQAAmQAAmQAAmQAAkULAEK/oLlW+x6zy2GX4CImBXXdUlkl5tLvwh+S1nyQ0JCVK36p556KluWfkvZ6UVoapnirbHwi+DPy/g///yzsrpLngCthYWFISIiQiUINJeBX9zgxSNAyuJpcfSmL5ClA5Xw8HC8+uqr2L59u3pEE/wyd0nQJy75ps0wS794CcgBipTmM22GiRbPnj2rDk0kKaJhM8zSL54KlioDSMI/Kf2nlQMsdr8gXDAJkAAJkAAJkAAJkAAJFCIBCv5ChF0chioIwS/cRLjOmjVLWfbFTVwOAiSrvlbX3TSGX56R+xYtWqSvF//ss8+qeHdJJCdZ4q0V/HkZPz09XdWql5h1aZKHQObar18/ZfGWa6VKlTJ6JZYuXapPfCfWdHMtJw8K8R4Q0S+HDIYx+3L4IX1L0kMR9LJ+CR3o0qWLkfA+cuSI8j6QZHuS8V9i7cUTQppWlk9jIfNfsmSJYiilCyVfgSTmc3d3V/ebsm/UqJFKRihhDkzcVxz+JeAaSY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IKNc0hOTsakSZPQpUsXNGnSxOLTiYmJWLRoEbZu3QoPDw/06NFDfXh6eqpncrtu47R4OwmQAAmQAAmQAAmQAAmQAAmQgAMRoOB3oM2wZiqxsbGYNm0a9u3bh88++8yi4M/IyMDChQuRlZWFAQMGKHE/ffp0PProo3j++eeR23Vr5sJ7SIAESIAESIAESIAESIAESIAEHJcABb/j7k22mf31119KtD/88MM4evQoRowYYVHwh4eH4+OPP8bYsWNRo0YN1df+/fuxcuVK9XM5OMjpur+/vxOR4VRJgARIgARIgARIgARIgARIgARMCVDwO9E7ceLECQQGBqqP0aNHY/DgwRYF/+HDh5WF//PPP0dQUJBa5fnz5zF16lR88MEHiI6OzvF6xYoVnYgMp0oCJEACJEACJEACJEACJEACJEDB7wLvwK1btzBq1KgcBf+BAwewZs0avP/++yhRooRa9c2bN/Hhhx9i5MiR6uucrmteAS6Ai0sgARIgARIgARIgARIgARIggWJJgBZ+J9x2Rxb8Bw8edEKi9p3ysJX7kBr/GJKC9iEpaC+qhW5GFWSgAdLRwO0OKiNTfbamJQQ+bPG2NO8KSPUJM3s9wyMQKb51LT6b7Fcbcg8bCZAACZAACZAACRQGAQlJZSMBEih8AhT8hc883yNaI/jp0p9vzHnu4JV35uJUXDP985keSUgI2YbYMuuQ7h2l/3kDLx9UwR00SI+3+SAgz5Oz5kHvYKB0Q8t3hjYE5B5zzScYkOuWWlhra2bAe0iABEiABEiABEiABByUgFQMS09PR8mSJR10hpyWIQEKfid8H6wR/EzaV7QbG3f9Flav/BMb/wEuZJTRT8bD6zxSym9CePAuyEGAudagdD1UCayMBqXro4F7Fir7lkGDoKrZb028CCRctLzQazssX4s5AqTFFS0k09EDqwHyYfGwoI3la7k+y4MGx9pszoYESIAESIAESCAvBEQHvPHGG3jnnXdQp04d/ddSiaswWmpqKt577z107dpVVf9yxmbIMKc1WHufozOg4Hf0HTIzP2sEv1Z2Ly0tDYMGDUJKSorZsnyWrjshFoed8slT0Vi64jB2XwtAspsun4J/RiJquh9G7dpnkdWkFPbE/w+XE67gSsJVi+swOggIrYfK6lCgnv3XnRYL3DiSy2FBrPnrqbGAHCZYahE77T/f/PaY02GBeDLk5LEg18SrwVwLfciyJ0R+58znSYAESIAESIAEiiWBohb8oinGjx+PHj16OK3gt/bFoeC3lhTvszsBc4L/9u3b+OSTT1TW/s6dO6sxExMTsWjRImzduhUeHh7qF1M+PD09rbpu94mzQ/y06TTWbjmP48n3rP5l0qLwvNtePP9kVZRr+zT2ZV3F5fgr6gBg97U9jnMQUND7J94KOXksROTgsZDrs0V00FChDRDWBlCf6WVQ0K8Q+ycBEiABEiCBgiIg1a6k0pWUuX7yySdRtWpVREREYPLkyfD19UVUVBTmzJmD1atXq4TZAwcOxOuvv66+zumauflKZa4vv/wSe/fuVZebNWumKnTVr18ftgh+S+OKaNe8BDQL96pVq7Bnzx61Hm9vb6xbtw7Tpk3D9evX9ePXrFlTiX25Jm3KlCnK0i/lvmXtK1asyLZ2ma/MvWPHjli7dq3i16VLFzX+7NmzsXnzZjRt2lSVC7eUNNzWPrT727dvjx9++AFnzpxBz549MXToUAQHBxsxlPXnxqlFixbYuXMnTp48iQ4dOqj3IDQ0tKBeNbv3Swu/3ZGyQxLIncC1mDQs+8/f2HEsDtHpAfoHmsbvQfsKMXjiifvg36oj3AN0JRWlKfFfHA8CcseZvzvEI0E8E8w18XbIyWPB0rPquaPZexThX+1FnfjPyXMgfyvi0yRAAiRAAiRAAnYkIIJWqlyJaH3ppZdw7NgxjBkzBg0aNFACOSsrS4laEY8iLCXGXUThI488osStpWu9e/fONsurV69ixIgRGDZsGB5//HEkJSWpKltubm749NNPVd/WuPTLfZbG7dSpU46C/+zZs8qQKIcOlSpVws8//4z//ve/SqB7eXkZWfjl8EDmV758eVVBTDNCVqtWTX0fHx+vxpLvpXqYhASI8BbD5PTp05XInzVrllrXhAkTlJHStGmHHNb2oY3p4+OjSpSHhISoucuYsi/CVGMoe5gbJ2GgVT6TtcrBh6zNWRoFv7PsFOfpsgR2HInF2vV/Y/dVH/0axerfNmknOtZzQ412reH/eEeL6+dBgIO+GiL6JY+CfIh3gukBgIQLyAGAZv3nAYCDbiSnRQIkQAIkUJQEzjUvXEtqzT0x2Za7a9cuLF++XFm8/f39lcCfP38+RBiL4D916pQSlnPnzlXi0rAdOXLE4jVruRpa30VQWyP4cxrXnKu64RhyoCFrFSEeFmZcEcrUpV/GEQZi4S9Xrpxa0t9//60E8syZMxEQEKDmKyXFmzdvrq4LK3d3d/UzOcgQzwIZX/OWsCT4re1DGA0YMEAdmrRq1Up1d/nyZXVQ8dlnn+nnJHkQtEMBc3uncTIc15CTeHY4Q6Pgd4Zd4hyLBQGx+m//MwLLt0QgKsVLv+YHko6ibfJuPNc6DIHP9IBP7QZW8eBBgFWYCu8mOQC4uPbeIUDiJeOxJZeAoft/TgkMC2/WHMmAQFxSOj79/hJ2HI2DpzvwcpuyGNq5Irw83cxyiryZhgmLL+DY+SR4e7qhS6syGPxCBZTwdlf3S38zVl3Flv03kZ4J1K/mhwmvVUONMF2uDzYSIAESIAHAEQS/iLwLFy6oRHlaMxR+O3bswJYtW8wK1k2bNlm8Zml/RbAePXoUUu5a3PsPHTqk3OpFEFsr+HMaNzfBLwcaYuGX8ATxMujWrZsaPzAwUOUFM4zhNzeO5lL/7rvvKtd30/ABEfzVq1dX4QDS/vzzT6xcuTJXwS/8tRCEnPoQRmK1l/Fr1aqlxrAUCnHz5k2L+5MbJwp+/gtFAiSQZwIHTydg3a+XseNEEpLSda5Nkuiv9a0taOd5HI1e6qSs/p5hVWwe4/gNXYLA4zdO4HjM/1SYwImY/1nsp9CSBdq8Eid/QPIOiOVfPADkIMC0aoIIfuX+L14ArZkAsIi3Oz0jCx//6yKyALzbqwrikjLw3uILaNkgCP06ls82u9tpmRiz8ByCAzz194/96hya3lcSQ7tUxJ30LIxbdB7xyemYMrAG/Et4YOG6azh0OgHzRtRBoF92l8YiRsDhSYAESKDYEigowS/9jhs3Ts9VvAhEoL799tvKdV7ixR966CH89ddfOHDgQKEJfhGyIvqvXbuGX375Bf/5z3+Uq714NZQuXbpABf+GDRuyMTFXjSAvgl+s/sJbXPK1QwgK/mL7a82Fk4BjEEhIzoC4/P+w8RLOXhepoWvVbp/DMzdWo0XpOFTo3idbvH9eZp/fg4AgnyC0qNAsL0PzGSEg+QA093/5bHoAIC7/WhLAai+QWSETOBuegtELzmFS/+qoX91fjf7roVv4blMk5o+ojZL+umSoWouOvYN+U0/i7a6V0K5xKfXjrzdE4EJECiYPqIHDZxIxdtF5TB1YA41q38vjUcjL4nAkQAIkQAJWEChMl/7t27djzZo1KiGen5+fmt2SJUuUxd8WC7+tLv2GY5hariUmXtzan3/+eZWw0NDCb61Lv7XWeXNWc3OW9twEv4h7ybOgeQTkx6XfcO506bfiF4a3kAAJ5I3A6SvJWL83But2RSHpjs6FWKz+kuiv9a2taPpwRQR26pVjvH9eRrb1IKBKYGXIR8uKzdVn+eBBQB7IywGAFgJgrpwhKwDkAWreH9l5NFa5338zpi5KB+lCbk5cSFIu+1/+X03Uqmgcx6dZ+EsFeGJ876q4lZCuLPqtGwYrj4CVv0Xjl/03MWdYbQT40pqf953hkyRAAiRQ8AQsJe1r2LChSqSXmZmpatM3atQI3bt3V9+LNVxcyyWOXBLFmbs2duzYbEnqxL1d4swlyZwki5Pv5b77779fJbmTktrWxPCL631Oc5IY+8qVK2PIkCEIDw9X7u8Sry+HCpJJXyp9yaGDzEGy04vIl2tSnUC+lsR/bdu2VfOxJmlfYQt+YaQl25ODE+Ep+RcMEwnKnB588EGLnKTSgpQ3p+Av+N8xjkACJGBCYP2eGKzfHYVD51L0VyTR3zMxq/Fo+nFUa9EUgR17wrdxiwJjx4OAAkNrvmPN+i+HAOYqAIj7PxMAFtim/HboFn7YFo3Zw2op93tpEqM/bPYZfNCnmt7qbziBy9GpGLPgHM5d0/2edngkBONfqQK/Eh7K2v/PpSTUq+6Ppb9EISUtE483CMK4XlVQJvheDo8CWxA7JgESIAESsImAYVk+cbWXGHQRu1pcf0xMDGbMmKEvyyfZ+UVMSxm4nK6ZTiIjIwNLly5VSfCkibCWOHoR4PPmzVMl86wR/PJsTuOaruepp57Cr7/+qi/LJzH1CxYsUKUH69atq1zhZR6SZE/K64nol7KDsn7DsnwlS5ZE37590adPH1Wiz1brvL0s/MJIyult27YNkZGRaq7yMxH/pnOyxEnCGnIqX8gYfpt+hXgzCZBAXghIor8Ne25g/R/XEXErXd+FWP3b3NqCx/yvwr/VMwjuNihP8f55mRMPAvJCzcZnbKkAUPUFgAkAbQSc/XZbBb8cBgyZdQatHgrGwGfDkHQ7Ax8tuYiQQC9MeLUqlmyOxL9+icTwlyrhxZal1fXPfriM2MR0TH+rpv5QId8TZwckQAIkQAIFQkBc4CX+W+Lt2RyLgLlDBseaYeHOhln6C5c3RyOBAiMgsf5i+RfXY62J1b9p/B94JmYNKlUti8BOPfOc7C+/E+dBQH4J5vA8KwAUIFxd17a69MsBwfyfrmHR6LoICdTF90u2fgkBmD64JrYfjlUW/s/frAlPD12Ijrk8AQW+MA5AAiRAAiSQKwFJmCdu6+IWLgnfJGO/uMsPHz5cHyOeaye8odAIUPAbo6bgL7RXjwM5MwFJnjd8zhn0fqqcPgGXufXkVrYrt+v2YCRzlVj/Fb9GISImTd+llPcTq7/E+4vV379VJ7sk+8vvnHkQkF+CZp5nBQC7Q7U1aZ8cEMxdE46vRpkX/NG30rDit2h88WZNfZk+yQnw7tfn8fmgmri/qi5RExsJkAAJkEDRExA3e3Fx/+6775TYN3VxL/oZcgaGBCj4Kfj5G0ECNhG4HnsH731zHofOJOLzQTUsCv7cynbldt2mSVl5syT6W/5rtMr0n5iSoZ7SEv11vLEGNTxvwL/1XfH/eEcrey2c23gQYEfOrACQb5ja72/qnSy8/1pVyMFaTmX5LLn0e3u6qzJ8aemZGPvVeTSpG4hXniynd+lPTs0wOgTI98TZAQmQAAmQAAmQQLEmQAt/sd5+Lj43AlsP3MKU5ZfRsFYAjl9IwrielS0K/twsgFKmy5ayXrnNzZbrWnk/sfqfvnov0Z9W3q9J/F4E+nool//AZ3rAp3YDW7ov1Ht5EGAH3KwAkAeIWYhLysCn31/CjqNx8HQHXm5TFkM7V4SXp5sS7MNmn8VjD5TEgGfDVP/nI25j0tKLOHExWd3/dNMQjOxaCUGqhF8WrsemY+qKy9hzIk7d37x+EMb2ZNK+PGwOHyEBEiABEiABErBAgIKfrwYJ5EBg7//iUSrQU330//yUUU1t08dyi/ENv5FqU1mvgtoYSfQnwl/i/TWrv4ylufuL679nWBUEd3+zyOL987J2HgTkhdrdZ1gBIHd4sScB/4qAV6DxvcnXAK+SgFeA8c8zbgNwBzy8jX+engR4+gM3TwB+5YESpY2vp94CfErlPh/eUSQEbA3LEk8Pydsg+Ru8Pd3QpVUZDH6hgj6MQw6FJJnjyUtJ8PZyx6XVTegAACAASURBVLPNQjGsS0VVyYGNBEiABEiABOxBgILfHhTZh8sTEOt8v6kncxT8uWXxlphdW8t6FTRYEf3i7m+U6C89Gm1ifkHr2C2QpH9i7Q8S8d+qI9wDggp6SnbvP78HAc3DHkPVklXsPi+H7ZAVAMxvzbEvgesHgMcXAt7BunsSLgFrHwE6bQVCHjR+7k4icGwaUPFJoNyjwJ1kIGIHIGUVW3+bfYzbMUDETiAzDajZw2Ffj+I8MVvDsm6nZWLMwnMIDvDEu72qKA+RsV+dQ9P7SmJol4qIib+D/5txBu0aBaP/M2G4EXfH6HpxZs21kwAJkAAJ2I8ABb/9WLInFybgqoJf2zJ9eb+9MUaJ/h5J/gutr29Ek/g96lZJ9hfYqZey/Dt7u5xwBfKxO3yP+iwff1zbm21Zp18/jjJpt4DtrwLX9wNu7kCVTkDbZdmtutrTV38Bdg8G4i8AHj5ArZ5A89n37o/+C9jxGhB3BnDzBKp0BFotBkqEOh5WVgDQ7cmRKcCp74DntgN+FXQ/k33c2gV49AvdHps28ZyQ9ybpqu5K+ceBJ38E/HQu/6qJh8DG9kDsaaB0Q6DNEiD4fsd7Dzgjs1UUfj10C99tisT8EbVRUoVq3Gvm/t/4ekMELkSkYPKAGuqg1TSx47o/buCnP2Iwe1gtlmbkO0cCJEACJGAXAhT8dsHITlydgDWC31lc+nPbK7H4y8eGvTH6W/3dUtH6+s+qvJ9Y/cXSL8n+Ajv2hG/jFrl16VTXDQ8CnqjSFk1D7wc23T3geGIlkHhZJ+LKt1SW2v/7bRiuJoSjQel6GPXwcITGnwO2vAiEPqSz5GbeAX7tAQTfp/teLLk/PwF4BwFaf7/2BMo8DDy5Kk+szB1U5Kkjax5KjgQkB0DMYSByN3AnyfgpcVMXNqENdQLW08TV3WSMuNQ4HI/5nzUjF9k9IxoNhc/x6XrBfyTpBmoEVUNJcfO/K/iPBtXHhD0fqTnObjMN1VOjde9B+RZAy4U6YS/vjbjrt1+f/bBIPAJ29AFu/QM8u+3eoUKRrZoDmxLI7d/4WhV9jR7RLPylAjwxvndV3EpIx7hF59G6YTD6dSxvFvCc1eE4fj4RM4fWhp+POzeBBEiABHIkEB0djQULFqjygMHBwQgPD8fkyZOxbds2lCpVCn379kWfPn1QokQJ1U9iYqIqLbhs2TL1s6FDh+K1116Dh0fOYUQJCQmYM2cO+vfvj3LlynFXnIwABb+TbRinWzQErBH8jpy0Ly/UtPJ+G/bcMEr0Vz/zLFpdWwNJ9CcZ/yXeXyz/wd0Gqa9drl3+GdjZD2g2E1k1e8DNzQ04PBk4+TXQaRv+E3UUA7a9pZZ9/NUDqHT2e+DELOCZX3A7qC483TzheXUzsG8U8PQaIP02sPEp4MHRQMNxOlzbXwMSzgPP78asw/Pw0b5JLofRmRek9vX8CuDoF8p9f2dyHGoG10ClyF3A3hHqIGene0m8uL6bWqbyCjn1DXBiNvDsr7jqWRJlfMvA58IqYM9IoM13Oi8R02bwrpn1GHBmiC4w99zCtupX98++pdGpGLPgHM5d0yVL7fBICMa/UsVsjP7V66kYMusM+nYsjxdamOR2cAF+XAIJkIB9CUipwIULF+KBBx5A27ZtERsbi5EjR6J9+/bo2rUrpDTdBx98gObNm6N3796Q+2fNmqUmMXjwYCX+J02ahNatW6Nz5865Tm7Pnj3YtWsXxowZk+sBQa6d8YZCJUDBX6i4OZizErBG8OdWtiu3647Mxlx5vwCPO2ia9Bc6XFkGyfYvTeL9tUz/zhjvb3YPJHb7rtDTx2mfXaEXercrPoEDUYdUaMCIRkNQ4sRM4O+FSuihZE1dl0rI9QdazAUqtL1n4X9qNRB/FvitFxDWWgnHYTtG4ft/llv9OpT0Lqm8CxymiaX69g0gLQ6QcADTJvHv8uEjn4MQ5BOEBqEONH8zIAc26IeQ6L36g5+bldqreXscmao/+NHvtfa8vDfHZihr/Rl4I9gnCGXCf7kn+MUTRA6OOmxAuG8FlPcrB4/z/9a/V2YPBBxmk4vnRGwV/JZKM4YEemHCq1VVdQetSVLXEXPP4oGq/tmuFU/aXDUJOC6BVatW4cKFC3jnnXeMJimCW6zgK1asUNbzgQMH4vXXX1dfi/gePXo0OnbsiLVr12L//v3o0qUL3njjDWVx37x5M5o2bYqPP/4YNWrU0N8v4v2HH37AmTNn0LNnT2WRF0u+tJMnT2Lx4sWYOHEi/Pz8cODAAcydO1f1V7JkSXXP9u3bsW7dOmX1v3HjhprzJ598glq1aqnrf/75J7777jtMmzYN/v7+iIqKUmtYvXp1tjUkJyfjvffeUx4BjRo1ctwN4syyEaDg50tBAlYQMCf4zZXhyi2Dc27XrZhKkd6ilfdbvzcGh04n6OdSzjMRz0StwuNR65XVX5pY/f1bdXLaZH/6xRnEbifu2YcSDz4KT4Rbjt2O2AVs6QxUbKdz5Zas7CLobxwGWn2ji/W2Jra7SHfajoO7SgWA9GRdaEdGmi4OPznCKLQjGzGJ7zfn0u/uBTy7/V7sfmgjoNXXuu+3ddXF97dfj0spN5U3SZXAynbcDHaVHwK2uvTLAcH8n65h0ei6CAnUxfdLtn7J2j99cE1oIQDiHTZq/jk0rhOgyjKW8KYrf372ic+SQEETMCf4U1JS8OGHH6J8+fLKen779m0lrKtVq6a+j4+PV+Jevn///feRmpqqxLtY2adPn65EvljfRVRPmDBBf7+Pjw8+//xzhISEKCEv94vV3tvbG/Pnz1dCXw4VLDVx3T9y5Ag+/fRTHD9+XAl7CQHQDg3Onj2r5iNjhIaGqkOJRx99VB0uyFxkrEceeUR5CEiTtV+6dAmjRo3SeTyyOQUBCn6n2CZOkgQcj4Cl8n5Pev8Pjc6s0if60+L9lfh3xmR/hsnafMoC8h/cjYM5J2s7+wOwbzQg8e4S016nL3B6CfDYNJ3V35bYbsfb+rzPyNkrAEiSRUvJG0Wwr28LlH0UaLtUx0glbxyiC9eQZI+StO/xr4Cg2rrrkb8DuwbcS95Y8Qmg9WJcd/NCnSUN1C3iSdCyQjM0KF0fLSs0R4sKzfLOn0/mi0BuYVumSfvMJeUzFfzHzyepTP7PtyiNAZ3CjKz++ZosHy5QAlnIghuMxY65n1k7icysTLjLvxEGLT/9WTsu78sbAXOCX0S1WNHFOq7FuP/9999KTM+cORMBAQFK8ItQFhd7aSKy3d3d9eJZXOalb+lHDgwGDBiAYcOGoVWrVur+y5cvY/z48fjss8/UAYD0JX02adLE7ELEWj9ixAjlaSAu/2LNX7lyperf11eXcyQmJkaJfLHcy2GCzEm8BKR/c03W+eWXX6p7tEODvFHkU4VJgIK/MGlzLBJwUQKS5E9K/BmW9yvvdwdt4n5Dy/PLVKI/aVq8f+AzPZT7v1M0zaW/+6l75dgksdqGNrokfOZisU0XlhQOiAt3SAOdZfjnJ4Fu/wO879ZblyR4Pz9tObbbKUDlYZKsAJAN2p3MO/jj2j58feJbFSYSnxaf7R4J4RDxL4cAcgBAL4A8vHt5eMTWsCxLLv3enu6YMrAGomPTMHT2WTzzaIgqy0djWR42pYgescVbTzw93vnqfLaZBvh6YO7w2pDcD+cjbuOjJRdx8lISfH080KdDebz6VDkeABXR/pobVsRyr169zM5oypQpStBv2bLFSExrbvzvvvuusp6LOBeXerGgSxNxXb16dRVvL81QkIvgFyEuz2ru99Kf1od4Csh18SrQrhtOTpL5yVgNGzZUngSSlC83wS9hA6ZrMF2whDKMHTsWU6dOVXNncw4CFPzOsU+cJQk4BQGx+ov4X/FrlFF5vxZlbqHx+dVoefFH/TpE/Ad3f1NZ/R062Z9kYvevAHjp4uH0LV7+gMu6F6dv7Q5lpOpqrXsFmvR3Frh9Eyj7iLU9ud59CRd1teolDEDq1UseAMMWWA2o9iIQ1gao0PreAYzrkdCvSCsdKZUM5ADghJmKBvQCKLwXICehZy7MS4TcpKUXceJiMjzdgaebhmBk10oI8vdU5fzmrQ3PNvnyId74dux9KBvsVXgL40hWE9AOfrIAvNurCuKSMvDe4gto2SDIYvUFw8616g1aLoeY+DsqWePDdQIx/KWKyMwCJn1/CXUq+1nVn9UT5412I2DOwr9p06ZCEfxi9R83bpyyrougl0MDU8F/5coVlVhPPAnefPNN5f4vTWL8c3LpP3HiRK6C3/AQw9xBg90gsyO7EqDgtytOdkYCJKAROHg6QVn9Dcv7BfgAT/mfxVNHpyM09qwelpT2C3yml4PG+2epP+g+/f4SdhyNU3+0v9ymLIZ2rmjW+mKNNUcsfxLHK+693p5u6NKqDAa/UAEl5O97E7fOYv1GieeDlgNAPpseAEjpvwptdAcA1V4oNqh2X9ujxL92CGDOC0DnAaDzBKhfuh69AOzwdmRkZeBOxh2U8NSVt9JaQloCAr1NDvByGO92+u1sfdhheuyikAjYGtphOq0Vv0Zjze4bWDCyNkJLekH+z5i79hoWjaqD0kG6Qx4ZY8ryy/j8zZr6/A+FtDwOYwWB/Lj022LhF3Evwl3zCDB06RcRb87CLzH5kqlfvBG6detmlE1fDgJyStonFv7cXPpp4bfiBXHAWyj4HXBTOCUScCUCWqI/sfqfvqorTSWtVql0PO+2Fw8e/ga+8RH6n0uyv8BOvRwm3j9Xa05qDLC2uXHstsEGmlpzMjKzVMxucICn3jo09qtzaHpfSQztUtGVtt7+a5EDALH8q0OAndn718S/+tza/uM7aI/WeAGI279pKICDLsdhp/V3zD+Yd/QrfNL8A4SU0MW3Xk0MR+/NfbHxxbXw8/TLce7hieH4X8w/aFjmQZT1K4vUjDQcuX4ENYNqoLSvrgzfpfjLSE5Pxv0h9zksh+I+MVuTNxryEi+4t2aeViEczzYLVZdE8C/eGKkOAPz9JDOAG85fS1X/T0x+owbur5rze1Xc96Mo1p+fpH22CH5x369UqZLKAyDJ+SRpn2TS15ICvv322+jXr5/+QEDc+OVnL774Il566aVsSfW0snxpaWkqN4Ak5TMsyyeJByWWXzLwd+/eHZmZmSoxoIQXiBu/hAVIDL/E70uiQa0SQFHsAce0jQAFv228eDcJkEA+CJgr7xfo644WpWPR+tYvqLH3a33vWrK/oG6DijTe32ZrTlaWLrHf3WZkzQn0RHRcOvpNPYm3u1ZCu8a6GP6vN0TgQkQKJg+okQ+6xfBRV6kAUABbRy8A+0PdeGEzJuyZiE2d16KcXzk1gJTkHLjtLSzr8C0eCL3f4qByKNN5fXeMfngEetbtpu5LSU/Bq5v7IdQ3FDNbf4EbKTHou2UgnqneHm83Hm7/BbBHuxCwtTyj4aDLtkZhy/6bmDeiDgL9PNSlK9GpeHP6abR/JAQDnw2DHDJPXnYJ+/6Ox+xhuhh/NucgYFiWT8Rw37590adPH31ZPltj+OX+Fi1aYNu2bYiMjFTZ+OVnIv6lmWbpX7NmjbL6mzaJ4//mm29QqlQplZhPDg4ke7+UC5T4fimzJ2JemiTxmzFjhr4sn5QOHDJkiD5BH7P0O8e7aDpLCn7n3DfOmgScnoC4+5uW9wsL9kCXMhfQ7PhX8DqzX79GLdlfcLdBhR7vb6s1J+3iaSTt3IBSr43EtZt3jKw5WXfSkJrlqSw3pQI8Mb53VdxKSMe4RefRumEw4zXz81Y7SAUA8Wg5czUZYsmTD2l1K/si0Ff3x5Qk6pLY3MJu9ALIP/F153/G/KNfYVWnH/Qu/GLhf3lDL8xtOwNNyjW2OMjcowux+sxarHnu3wjyuZcP5Fzceby6uT/+uXlSPfty7S6Y0XoqAtw9AQ/j0IH8r4A92INAXgW//Nsg1n3J49D7Kd2BkdYkvEuS9l2Ouo0q5Uqgb4fyWLI5EhP7VqPgt8emOWEfhgn6NJd+02WcPHlSVQCQpIGFkTFfPAIkSaAcPNSrV88JqRbfKVPwF9+958pJwCEIaOX9JNlfxF2BJBNrfZ8P2iTuUC7/6ZFX9HOV7P6BnXpCMv2LF0BBN8M/7vw8s+Dm7obI2AwMm30GH/TJ/sdYRkwU4tcvQ6nXR8HQmuObEAmPMuXh5u6By9GpGLPgHM5d04U4dHgkBONfqQK/EjpRyGYHAgVcAUC8VSJupuHUlRRExKTi2o00nL6aDPmj3pYmibq0VqG0N8JCffTfN6kToP+6diU/vUXQlv5zupdeALaRzKvgj0uNR+f13dCl9osY8tCb+kHlsKDL+h7Koj+2yShILoDBvw1HGb8ymNVmGrzdmbTPth0qnLttPQTWZnXgVIIS9TOH1EKtirqSaJaa3PvJ0kuYM7w2qpS9929C4ayQozgCAWsEv7joSxnAhx56SJXdK+gmZQN37dql8gpoHgEFPSb7tw8BCn77cGQvJEACdiBgrrxfhVBvdKiejMfDVyNgz7+RmXivTJnE+/u36lSgyf4MBX/Glh/g99gTuOFZRi/461Utgcgxr8DvsXYI6jpQUchKS0ViuqeRNScrNQVuPr6wVKpLy9js5Wlc29kOWNmFEMhDBQA5jIqMScWB04lITE6/J+4NDqbMwW1cJ1BZ9MWyL00OBRJSdAcB0o9hLou8bI64AtepdM9L4OG6BocGod6Q3xlptnoT0Asg593Iq0v/7+F/KCH/4zPfG7n9ywHCpD+n4OcX16DM3Rj+/VEHMGDbW1jeYUmOIQJ5eW/4jH0IGIZ5PVDNV8VJ/3YoVlVdmD+iNkr6e5odSK7vPh6H2cNqwT+Xw905q8Nx5GyiVffaZ1XsxdEIWCP4Zc4St79gwQIMHz68QK38CQkJKsP/oEGDEBYW5mi4OJ9cCFDw8xUhARJwOAJiJRV3f9PyfmINfTo0HC3+WYyk3zfp563F+yvx/3hHu67H3tYcOUCY/9M1LBpdV599Wdw5JWv/9ME1c7X82HVxxbmzuxUAEi7vw5lzEbiWVBLX0irgYMLDSMgIxOnkOmbpTOpfXe2beGOE30jFpcjbCPDzVOJeRLgWl2stWqlmIS68Pl7uSL2TibjEdJXESw4I5KBAa+JRkHj30MDavk3vk1ACLbRAHRoYhBYYehOUD/XRHxrQC+AeRUna13tzPyx6ch6alGkAuHngp/MbMePwbOWqX8on2OzWzDg0G79c2mYUCiA3ygHCxD8nY8MLq1HGNxTISMX+Gyco+PP6ghfSc1oi19Q7WXj/tarKq8easnzjvz6vDuEklMuwSQz/W7POoP8z5fFcs1AcOZeEdxaeU0lcX2ihS+bIRgIkQAL5IUDBnx96fJYESKDACWjl/cT6rwkeESvPNglEO7ejKL15FtLOntDPQ4v3F5d/cf/Pb7M5ad/dAS1Zc+QAYe6acHw1ioI/v3tjy/OHTifoRbSIZ/kjXd6tnFqYdwTCfCJQ1/cUHn/6WTz8WHN4eOms50XZZO4SPqC1g6furcMwd0BBeBOElctATPpVRCdH48qdY7iYdkg/j5QA3e+hq1YEuJN5B0O2j0RqRipmt5kGcdV/Y9tgtK/6RI5J9vpvfRMlvQMxo/UXRq+NJZd+H88S+O7pRXTpL8pfslzGjktKt1iqNem2hHydxWMPlMSAZ3WWUHM/MxxCLP9frLyiDhFDSnrhjWfK4+XWZeDuTo8vB34NODUScBoCFPxOs1WcKAkUbwKWyvuJlbL7wx5ocnMn0v87zyjeX8R/cPc3ldVfvs5Ls7c1x5JLv7enO6YMrAG69Odll3TPaFZwccG3Nq5ec3sXN3j5kPdJffb4C4jYoSsDGHMUeDUKN928MGLnaGy88As83T3Qv/7r+PCxCRaF2albp5Ur95Hrx+Dv5Y8Rjd7CkIaDs90vwrHrz69gSMM38XyNTnkHkMuT6qDjrpeA5BwQRloTZlqTnxvm08jLhNK9o3DHO1o9mumRhPJl76CsXxl1GPBo7QqoEaJLWmboTZCXcQr7mZu3b1l8ByQGX/axXeU2eKfJ22pq5n5mOGd5R4ZuH4VD0YfVO9Wl1ouY1PwjhJTQVfBgIwESIAESIIH8EqDgzy9BPk8CJFDoBES4iMu/ZPo3dHN+rnko2leOQ61jPyJh4wqjeH/fxi0Q+EyvPMX758ea06djKOYeXWAk9M5H3MakpRdx4mIyPN2hsjaP7FoJQRZiPwsdsAMPqMXVa3HxYt1W4t6GuHpJjCcJ8qx2wc9Mwx24KetuVlYWpreeilu3Y42tuwc/BnyCgKovAIHVVH12ScjWsmJzfNzsfWRmZWL4jtFoULqekTU4MikS/bf9H/Zc24d/tf+mQAV/XrbV1JtAuIvngDRDbwL5Xrwo8tsMkxhKmISES0gzzIkg3xdEEsP8zp3PkwAJkAAJkIAjEqDgd8Rd4ZxIgASsJiCiX9z9xVVea2Kh7flEOTySdhiBB9chadfGbMn+Ajv1sirePyMrA3cy7qCEp3GJLLHcBXrfS5amjZ2RmQEP93vZ9kXoiUuvqdCzeoHF8EbT0nZywCPiUj7n1MJCdVnuJR5di6tX4v5uErv8oDSK3y7bCHBzw0/nNtyL376yEfjtFd0QvcOxLvIwPrkbn11OYrs9fCB9jPp9HJa2X6yStK05tw6jd43DY2GP4kDkQXzR6jOHE/x5ZWboTSD7ue3v05CkgFHJ0YgMD0R6li6JoVdaWXimlc3rMOo52V/D6gaGSQwdoSRivhbHh0mABEiABEggnwQo+PMJkI+TAAk4BgERhBv23FCWf0N35DYNg9GpkS+axOxE0q6fzSb7C+o2yGK8v4i0eUe/wifNP0BIiRC1WLHe9t7cFxtfXAs/T+Oa6tHJ13Ep4RIeKv0gvD108d6mQu/Q9SO4mXILdUrVQnjiNVQOrIxKARUcA2QhzsIwrt5WF3xNyIm4E+tvQde2zzVDu28wsPv/gGs7gF6Xse7q75h2cCbWPr8KpeQwoHxL/J2ahFd/6Y/FTy1EwzIP4tcrO1C6RChK+4aiw5rn8WmLiXi+6pNA9D4g9CHA23wSuELcogIbylJFAN/Ee3k3ymU2RjnvqioMINC9LBJu3eNhb28Cw5KI9CYosG1nxyRAAiRAAkVAgIK/CKBzSBIggYIlIBZ/+diwN0Y/kFgBRfx3bZCOksd+QfzPK8wm+wvuNsgo3j9XoRd6v9FipNSWXujdzdotgj9XoVeAsdsFSzvn3g3j6vNa2k5ll/fzgKG7d2GvyaYa7JlpOJ8QjufXvYyXa3dWNdYl4dvIne/gtys7sKrTcjQp11i/hIikSDy9+lmd4C/bAFhunMUboQ0BLQO8fK0dBBj93PkPCPJaEUAO+7R8BCoEwcATxFlKIhb2+8zxSIAESIAEig8BCv7is9dcKQkUOwI5lfeTeP9mgdeQtW2FcvlPj7yi5yPZ/QM79YRY/m0SegDOx13Im9BzYsGvueAbxtVLcrjcXPDrVNLFaIsLvs1x9YX8Ntv6Hsj0pKa6JO07G3setYJrYGSjYZh5eA7mt5uNJmUbAklXgax0RLj73RP8YU2Abd2BiJ15X6GLHBBY8gIwBJOfigCGVRoMkxgWRElE07ADw/wEsh7D0AP5vnGd7OFCeX8h+CQJkAAJkEBxJkDBX5x3n2sngWJEQMTn8l+jleXfsLyfWP17tiuLytcPI2HjcqN4/+pbL2JD1C7MP/qVUQ1tcel/eUMvzG07w8hSq+HMUehZsuw6geAXN2otUZvVpe3uxleLoBFRr322R1x9Yb6+tnp6mJvb7+F/YNiOUfjPs8tRM6iG/hYjC7+590DCBLQmlQO0ZvTz4nFAoHkByOfjN/6H+LT4bKhbVmiucmbI5/ql66mQAHs1Q28C6bMgSyIaztnQu0W8XQxDWExDELTKE/ZaM/shARIgARJwbgIU/M69f5w9CZCAjQRyKu/3XLNQPNssFNj+bxXvX/rtKdiSfAIT9kzEps5rUSo6Fl5hVXAw9h8M3PYWlnX4Fg+YuPTbVejZuDZ73G7X0naVjfMb2GN+RdWHUdK+u4c2Rkn7NJf7HCY4cd+n2Bvxp9Hhkdyeq+C3ddExR4DUu0ks5es0g6+Nfh5na8+6+wOr6T6kBRh8bfTzqvfuydsoVj0lov/4jRPQDgBOxPwv23P58QKwahJW3GSYxFBuN6x2oH2vlUyU7+2Ro0Cblql3gWG+ArnH1LuAFRCs2FDeQgIkQAJORICC34k2i1MlARKwLwGx1q34NcpseT8R/g/X8sfft06h9+Z+WPTkPDyUWhKeYZWx7vLWe9nZHUnoWYnHsLSdxD6L+MhrabuijKu3crl2uU1i8KUsX2pGKma3mYa41Hjjsnwmo0hoR5cNPTCq8XD0uq87/ozYj9d+6Y8PH3sPr97fy+huuwt+W1fsQgcEsi/HY05gd/ge/SFAYXsB2IrfmvsNww9M8xSYhiDI77Jh4lJr+s/pHtPfccMqCPKchORojd4F+aXN50nAsQjcunULb7zxBt555x08+uijFidn7X2OtTogOjoaCxYswPDhwxEcHIzw8HBMnjwZ27ZtQ6lSpdC3b1/06dMHJUroKjUlJiZi9uzZWLZsmfrZ0KFD8dprr8HD4151JnNrTEhIwJw5c9C/f3+UK1eu0DFQ8Bc6cg5IAiTgiATE1V9K/BmW95s2uCaaN/B3SqGX19J2hnH19i5t54j7bsucbt6+hRE7R2PjhV/g6e6B/vVfx4ePTYC3uxekTGPXn19Bu8pt8E6Tt1W3Wy5tw9jdE3Ax/hLK+pbB6CYj0K9eH3i4Gf9hUOSC3xYIcq+THRA4ixeArdtg7f2mYQiG+QqkD8PEhvK95uVjbf853afCDyrd8/Qx9S4Q7wPD8B56F9iDOvsggcIn4IyCPyMjAwsXLsQDDzyAtm3bIjY2FiNHjkT79u3RtWtXyJo++OADvnMlzwAAIABJREFUNG/eHL1794bcP2vWLAV38ODBSvxPmjQJrVu3RufOnXOFvmfPHuzatQtjxozJ9YAg185svIGC30ZgvJ0ESMC1CZiW99s5qyFSEW9W6HnExyPZz7tIhZ650naG1kBzu6VZ4Qq7tJ1rvzlcnUUClg4IEi4C8iFNPideyhtEw1ACqWAgSQulifeN9rV3kP5rV/UCyBu83J8y/ffEMG+BqXeBVOI4fTUl906tvENV6PC9d0BmmuzQ0LtAumSyQyvB8rY8ETh//rwSgPv378eTTz6JqlWrIiIiQlmEfX19ERUVpay4q1evVtbfgQMH4vXXX1df53TNdDIiNEePHo2OHTti7dq1arwuXbooS7tYlzdv3oymTZvi448/RvXq1TF//ny9CHVzc1NfiwX68uXLGDt2LP755x98+eWX2Lt3r7rWrFkz1X/9+vWVqJWvReT+8MMPOHPmDHr27Kks12LxNhXyltaRkpKi5teiRQvs3LkTJ0+eRIcOHRSv0NBQoyWuWrUKFy5cUF4Dhk0Et/BbsWJFNn62MKlRo0au65JxZY6LFy/GxIkT4efnhwMHDmDu3LmKccmSJdXUtm/fjnXr1qk9vnHjhprzJ598glq1aqnrf/75J7777jtMmzYN/v7+Oe5zcnIy3nvvPeUR0KhRozy9g3l9iII/r+T4HAmQgMsTkD90byWko1m9kvAvYWyVzcjMgoe77j9Ww5Z28RS8q9W1Kxtzpe1OX02GWPFzavLHr2ZBc4TSdnaFws5cl4DhQUCiyaGAPQ4I5FCg9N1DgbsHBMeTb+B4Wgp2307E8biLOBGX/fDBEXIBONumq/CDq8n6aZt6F2hJQLUbCtK7wDTZoal3QflQHyNvA0us/7imE03WtrjUOMSmxqnQHjbnJaBZf0WEv/TSSzh27Jiy1DZo0ECJwaysLCWcxe1dBLOIOxG7jzzyiBLrlq6J5di0aSK7WrVqeP/995GamqoEuFiUp0+fDhG0YmmWMSZMmKCEqoh++ZmIdPm5jCdW6tq1a2PEiBEYNmwYHn/8cSQlJeHDDz+EHAx8+umn6l4R6j4+Pvj8888REhKiBK+MJfOX+zWXflmrpXV06tRJ3VepUiU1ZznkkHFq1qyprOGGzZzglwMDub98+fLq/tu3bythLQzk+/j4eNW/tUy0+y2ty9vbWzEToS+HMpaaHJwcOXJEsTp+/LgS9hICIJylnT17Vq1X2MnBRm77LGu/dOkSRo0apfagsBoFf2GR5jgkQAJOSyAlNRNRt9JwJz0LtxLTcTP+DiYsvoCBz1VAl8dLo1SAJ9yRgcxbMUjcsR5pZ44j4KmX4BEcgozYm0iPCkdmUjxKNGoOKflnrskY/1xK0rvXihXN2tJ2RtnvS3srF1r545aNBIoFgQI4IIiDO45neWJ3ljd2u/nhODwRn5mZDWfL0g+gQVA1tCzfBPWrP2vXigCutHd5EcnHY/6H2JgA3Enz1KOIvqb7I1tr1yPufS/5NeKj7Rcbm+4dhTve0fqx0nzPI8Mjyej7TI9E/fcpAScsblmLCs2w4YXVrrSlhbuWRYUnjNTCBmZlW5+4Yi9fvlxvyRWBL4JRBJ8I/lOnTinRJxZiEc2GTQSjpWvmQGqCX0ShuJNLk+fd3d31QlHcw0U8ytgilocMGaLEZuPGjZXlWqzWM2fONBsvLs/J8/KsCOsBAwaoA4FWrVqpscQzYPz48fjss88QEBCgF/yaeDa3RnNzNhxHPCC0Zk7wCyOZj1j4tRj3v//+W4lpWYc2D2uZ5LYu2SPpSw4RmjRpYvZ9Fm8GOSwRTw1x+Rdr/sqVK/UeHfJQTEyM4i6WezkkyW2fZZ3ibSEMtUODwvhlouAvDMocgwRIwGUI5FbeTyzp6RGXkXLoD5XpP+n3TUZrP1XlKcTd3w43S9+HC+4VlZU+Nxf8MBcpbecyLwEX4twE8nhAcDzLSwl/OQQ4Di+cyLonRDUgVZCBBh5Ay8AKaODtgxaBFXShBBXaAGGtbeJmqexgTp1ItQJbmlifZRxbmghxec7Rm3uGP3xS7pW/NP3eM60c5ENrXmll4ZlW1m7L8g7VeYl4unnivsr+WPTmE3bru9h15ACC35xINRS0O3bswJYtW4zEoLZPmzZtsnjN3F6ai4cXISnu+2K1l2YoPsWaLpZnEdViDRfX/HPnzinrvySTE/F79OhRHDx4ECdOnMChQ4eUW78m+EWwvvvuu3o3dcPx69Spoxf8N2/etLgOc3M25CMeEb16GSes1dY+ZcoUJehN+Wlu/DI3sZ6bJg/MiYmsOad1iaeAXBevAs0933AvJJmfuO83bNhQeVcIx9wEv4RDWHoHtL4llEHCLKZOnar2s7AaBX9hkeY4JEACLkVAK++3fm+MUQktcRPt+UQ5SHIqLfv9lXMROHMdSMr0tsggoIQ76lTx17vgSyZsiV01rLftUgC5GBJwFgJS1vDGEd1s5WvJSQAgLvk6jkftx+7UZOxOScDxO5LtI7slsqVbGi5neeAyiq/XTf3Qegjy0cXEWtOCfILQILSeNbfq75GQiyolK9v0TIPQ+hbnZc9SihJetWhUHZvmxpsdi0BBCX7pd9y4cfrFiheBocjWMuPnJG5F6IsYFY8DcT0XV/gePXooq7RYoN9++214eXmpmPqHHnoIf/31lwoDyEnwi9Vf5iUu+ZrQzo/gz83Cb+5QpCAEv7Yusa6LoBeupoL/ypUrKlxDvCvefPNNiPu/NGGWk0u/HKbkJvgN12TuoKGg3noK/oIiy35JgASKDQGtvJ9k+s+tHFajym7wTYxG5euHEBJ5HGXTovBA0lHFStz9Azv1zNH1v9hA5UJJwAkJqIoAUX9h94XNOB5/yWwuAGuXZatIln5bVtC5/1rblLAunQdhHWibsLZ2Pq50n6HnFg9vnX9ni8Kl37AUXm6CX8S4uPVL8j0RzxLPL67xknRuzZo1ECu6xKtLW7JkibL4G7r0i8DVDhfy49JvOOeCcOm3lonm0m9pXSLizVn4JURDMvWLN0K3bt2MsunLQUBOSfvEwp+bSz8t/M7/bwFXQAIkQALQyvtJ/L1kkNZK25mLqxfX/6RdG5FyaHc213/PsCrwb/UMfBu3hP/jHUmWBEjACQloFQGU9RkZQMQO4OJa4NoOIM3ELb7aizrX/6ovAFJ5gI0ESMBhCFhK2icu32JVz8zMVHHckn29e/fu6nuxuIvwlPh4SYBn7pq4d5vWcLfVpV+s55JTQKzPS5cuxXPPPYePPvpIWfXF8i+x+JKITxLqyfcy5v33368SAKalpRkl25NDAblXMs4bJssTofvggw9aXKPEuQ8aNEgJYu3gwBbBb23SPlsEv2ESQdN1yb6I50O/fv308xU3fvnZiy++qBIzmibV08ryCTPZU0l4aFiWT9Zg6R3Q9lli+CV+X9hrlQAK4yWnhb8wKNtpDEkGsWjRImzdulX94yDuOvLh6Zk9jlDcTiTmxbQFBQWp0yfJ8ClJPeQFlBdWa88++yyGDx9upxmzGxIgAWsJZCbG3Yv737URmYnx+kfdA4Lg3/oZ+DZqCf9WHSHfs5EACTg5ARH9Iv7lECBG5+WjbyL45QAgrA1Q7QUnXyinTwKuQcCwLJ+4x0sMtog/rbycuM/PmDFDX5ZPsvOL1V3cx3O6ZkonL4Jf+hAvBHFZlyR3Uk1AmohUOQSQZHjSJJu+ZOsXPTFv3jzlrq6V09u2bRsiIyNV1nr5mYhk07lYWoccOJjG2FsS/JbeBsOyfCKG+/btiz59+qiM/7YyEUGf07pkDqZZ+sUTQqz+pk0Odb755huUKlVKJeaTAxHJ3i/zkvh+KbOnHdrkts/M0u8a/xYU2CrkF3bhwoXqBE9+mbXSHHKK9vzzz+c6rvyD9MUXX6iXVU7h5JBA4kwSEhLUKRYbCZCAYxFIPXMcCT+vUIcAaWeNsz/7Nm4B/1adlOVfPAHYSIAEnJyAJBIU4a8dAliy/kviP0kCyEYCJFDkBMQ1XlzpxSrsrM2ckHbWtRjO25p1ieFTDkck3KEwMuaLgVWSBMqBSr16toVS5XdPaOHPL8FCej48PBwff/yxssiLdV7a/v37VXkI+bm43uTURNxv2LBBJfIQK7+0r776SiWkkLqabCRAAo5LwBrXf+X+36iF4y6CMyMBErCegCQGFOu/fJiz/ivLv4QAtAa8jUvVWT8I7yQBErCWgHjOilgT664kspNYbHHfFq9YzYXd2r4c6T5rhLEjzdfauVizLjGmiueDJDKUBIcF3aQUonhhSF4B0zCOgh6bgr+gCdup/8OHDysLv7jja4JdXIukrIPEBVWsWNHiSDdu3FClOV599VW0aKETBBJnInUgk5KSVIkOaeJ69Morr0DqbLKRAAk4JgG6/jvmvnBWJFBgBKQygBb3L59Nrf8S96/c/2n9L7A9YMfFnoCIQzGyfffdd0rs161bV2WxF/d401hvZ4JljTB2pvVoc7V2XRK3v2DBAnVwU5BWfvGolhwLkucgLCys0JFS8Bc68rwNKCeLElvy/vvvq5gRaeJGJKeNkk1Ss/qb612ydf7222+YOHGiPkNnVFSUijmSGB8R+toBgCT0kJiXwj55yhsVPkUCJEDXf74DJFDMCIj1Xx//v9N48RL7L9Z/dQjwAq3/xezV4HJJgARIwBwBCn4neS/yKvi1eJF27drpE3hYWvK5c+dUHItk9szJYyAnZAcPHnQSopwmCbgeAfebUfA6+ge8ju2B59ljRgvMDCmHOw+1wJ0HmyO91oOut3iuiASKIQGPjAQEJhxEcOwO9dk7LcKIQrJfHcQGt0FcUBvI12wkUJQEHn744aIcnmOTQLElQMHvJFufV5d+SUghYQASu5+biLfWY8BJkHGaJFCsCYjrf9LOjUg5vFuV/jOX9V8S//k2as6s/8X6TeHiXYpATtZ/ifXXSv/R+u9S287FkAAJkEBOBCj4neT9yGvSvvXr12Pfvn1GoQCyZDlAkHIUkgMgJCREUZDDgVmzZinX/7JlyzoJGU6TBEjAGgKS7T9p189K/KdHXjF6RCX8a9ySWf+tAcl7SMCZCBjG/ideMp65ZPs3jP93pnVxriRAAiRAAlYToOC3GlXR3qiV5ZPyepLwQWLup0+frjKD5lSWTwS8ZPCXuHzDFhcXpw4BJEu/xPBrySQkY3+PHj2cOgFJ0e4URycBxyegZf0X8Z9y+A+jCfvUboASjVsg8JkekK/ZSIAEXISAlP6TAwAp/3fxJ+NFifXfUPxLLgA2EiABEiABlyBAwe9E25iYmIhFixZh69atKqmeCHP58PT0xO3bt5XbfpMmTdC5c2e1KnM/M1zutWvXMHfuXGXtl8z8L7/8Mrp16wZvb28nosKpkgAJ5IcAXf/zQ4/PkoATE9Cs/3IAYFr6j9Z/J95YTp0ESIAEjAlQ8PONIAESIAES0BOg67/ll0EOR2LmfICETT8Cnp4o9eoIBL86HG6eXmYfkvtvLv4c8T/9C0hPh2+TVig9aiq8KlZX998Jv4DrU9+GMHf380fQS/1Rqs8ouJXw5RtJAoVLQKz/yvK/VlcBwLT0nxb7X/UFgNZ/IO4MsP1V4Pp+wM0dqNIJaLsM8Aowv29y/++DgMjfgaxMILAG0HIuUKm97n7JvbBrAHDjEODhC9TsBjSfbbm/wn07OBoJkICTE6Dgd/IN5PRJgARIoKAIaK7/8T+vQNrZE0bDFDfX/6yMdMTMngBkZSF08EfISIzD9c+Gw6/F0wjq0j/bFmSl38H1qSOREXsTZd+bA3e/AMQun4eUg7tQfsr3yLqThsgxveD/xIsIevkNZMTGIHrim/B7tC2Cew8vqC1lvyRgHQF92T8z1n8R/HIAIOX/JPlfcWvpycCmjrpVP7ESSLysE//lWwKtv81O404isKEtcCcBeHIV4FdBJ+5F5D/7G+AVCPz8BOAdBDy1WneIsLMvULcf0PTT4kaX6yUBEigAAhT8BQCVXZIACZCAqxHQXP8l8Z/E/VvK+u//+N0/hF0MwJ0r5xH5Xl+U+2AevGvVV6tL3vcrYr+fhfJTl8E9oKTRilNPHkHk+NdRfvIS+NzXMBuNlAO7ELPwE1SY/m+4lyylriduX4eEDctRbtK3cPf1czGCXI7TEtCs/9ohgCXrf1hrQEIBXL1d/hnY2Q9oNhOo1VO32sOTgZNfA522ASVrGhM4vQTYMxxoPguo83p2Ouf/A/wxBGi9WOcpIG1dS8DNA3hup6vT5PpIgAQKgQAFfyFA5hAkQAIk4GoEVMK/Q7qSf+ay/msl/zzDqrjE0kWg35j9PirM/i88gkurNYnXQ9THb6H8p9/Bq3INo3UmbFyJxC3/QbnP/gV3X3+rGMQum4Xbx/5CuY+/oVu/VcR4U5EQEMu0uP7Lh2nsv1j/leX/RaBCa0CSAbpaO/YlcPQLoNNWIORB3erOrgD2jtBZ+DXRrq37j6HAlc3Ac9sB/0o50xB3//OrdAcE9YcBjca7Gj2uhwRIoAgIUPAXAXQOSQIkQAKuRCD1zHHcPvQHLLn+S9k/v1YdnTrrf/KfvyHu34uMrO8ZMVGIHPcqyoydrrf6a/sat2oRxMrvc39j3Fo8FZlJCQho/7IKB/AopTswMGzpUeGIGNMLpV5/GwHtiqGbtCv9QhSntaTF3ov7lwMAU+u/YeZ/V7H+H5kCnPpOJ+DFPV9a9F/A1i7Ao1/cs/pr78H214BbfwMh9YFzPwKZaUDpxkCrr409IpKvARvbA7GngdINgTZLgOD7i9PbxLU6IIFbt26pSl/vvPOOqgxmqVl7X3R0NBYsWIDhw4cjOPjegWBycjLeffdd9OrVy2icmJgYfPrpp9i8eTNKliypKpW98soruSYYl+pjc+bMQf/+/VGuXDkHJFu4U6LgL1zeHI0ESIAEXJpATq7/Yu33bdwCYv13Ntf/vAj+m19/hjKjPldx+lkpSYiZNxEZt66j7EeLjFz206OvIXJ8H5So3xShQyZaTALo0i8OF+caBMT6r4//N3FH16z/6hDgBee1/udF8IvQf+D/gKaTABH22/voDkee3Xbv0EB7AyTmf0cf4NY/5q+7xpvCVbgYAWsEv1Zi/IEHHkDbtm31BGJjYzFp0iSsWbMGy5cv1wt+KUX+8ccfIyQkBIMHD4ZUK/vggw9USfHevXvnSnDPnj3YtWsXxowZo6qbFedGwV+cd59rJwESIIECJuAqrv+2uvRrFv4y42fDzcNTUTaXB0D9bHwf+DVtjZA334ebt08B7wi7J4FCIiDWf038y+fES8YDi8VfXP9F/DuT9d9Wl37Nwv/8LsDzbm4Oc3kADOnkdr2QtpDDGBM4f/68Epz79+/Hk08+iapVqyIiIgKTJ0+Gr68voqKilFV59erVKFGiBAYOHIjXX39dfZ3TNVPOIp5Hjx6Njh07Yu3atWq8Ll26KEv77NmzlbW7adOmSgxXr14d8+fPV12IKHZzc1NfL1u2DJcvX8bYsWPxzz//4Msvv8TevXvVtWbNmqn+69evD22s9u3b44cffsCZM2fQs2dPDB06VFngTYW8pXWkpKSo+bVo0QI7d+7EyZMn0aFDB8UrNDRUjSs/W7x4MSZOnAg/P93vwr59+zBhwgS0bt1aze/DDz/UC35zhwirVq3ChQsXlMeBtJy4itfAe++9h9deew2NGjUq1q8zBX+x3n4ungRIgAQKj4Azu/7bmrQv5cgexK/+FmUnzNOLeBXz/+FAFRbgXf0+lQMgclwflHypH4K6DqRlv/BeRY5UFARysv5LrL9W+s/Rrf+2Ju07MRs49S3Q6VeghE74qJj/PUOBlgt1Fn9J+tdhA1Cmyb3rlnICFMXecUyIFXrkyJFKhL/00ks4duyYshw3aNBACf6srCwlosXtXQSziE0Ru4888ogS65aumbNUa0K3WrVqeP/995GamqoEuFi4p0+fjho1amDWrFlqDBHLBw4cUKJffiYiXX4u43Xt2hW1a9fGiBEjMGzYMDz++ONISkpSoloOBsRVXu4Voe7j44PPP/9cWdPlUEGzpsv9mku/rNXSOjp16qTuq1SpkpqzHHLIODVr1lQHEdJkjiL05RBEa8JRXPXlY8CAAUahA4YW/iFDhiA+Pl4dFrRr1w6dO3fWr9Mcc42rHBBcunQJo0aN0h+GFMfXmYK/OO4610wCJEACRUxASv5J/XnJ+p/0+yaj2Tii679Wli8rNRWhwz5BZnJijmX5MlOScX3yUPg2bonA53rrXfozkxPUIYCU4Ysc+woCn+mlyvLhrlWmiLeFw5NA4RGQmH/NA8Cc9d8w/r/wZpX7SFpZvow04MkfgeSInMvyqdj8jjoxL5n6NZf+jBTdIUBqjC52P7SRLq5frm/rCviFAe3XA14Buc/Jxe8otSCsUFd46/8iso0nruHibj5t2jT4+/srgS8C9uzZs0rwnzp1SgnmuXPnKtFs2I4cOWLxmrmFaYJfRKq4r0uTvt3d3fXCVdzVRczK2GJdF0EsYrxx48bKki7CeObMmWbj1+U5eV6evX37thLaciDQqlUrNZZ4BowfPx6fffYZAgIC9IJfOxQwt0ZzczYcJzMzU81dDgWaNLl7sGWweEshAWLBl7ns2LFD3S2HB2+99ZY6ULCGq9wj3g0yZ8OcAYX6QjnAYBT8DrAJnAIJkAAJFHcC4vqvSv4d+sMo6797QNC9uP9WHSHfF1WT/AQxcz5AwqYfAU9PlHp1BIJfHa4s8yLwoyb0g99j7ZS1XlrGrRuImT8Rib+uUd8HPNEZoYM/VEn7xPp//csx2ZbiVbU2Ks5bD4+QMkW1TI5LAoVPQEr/yQFAxA7g4k/G44v131D8Sy6Aom5xZ3Qi//p+wM1dl5m/7TKdOBfBvr4tUPZRoO1S3UzFu2HXQCDmsO57Je4X3QtliPwd2DUAkH7dPIGKT+jK9InoZ4MjCH5TV3LZFkNBK4J0y5Ytevd+w23btGmTxWvmttec+BXBL+77YrWX9ueff2LlypVqPBG/chAhYQUiiMU1/9y5c8r6L7HrIuqPHj2KgwcP4sSJEzh06JBy69cEvxwUSMK8WrVqqb4Nx69Tp45e8N+8edPiOiy532sHC2Kdl3HE6q+NY7h2c89Lwr63335bhU90795dWfRFvJcuXVp5PAhvS8y1vsX9X8Iapk6dqvgV10bBX1x3nusmARIgAQclIK7/6gBg50bl9m7YfGo3QGCnnijRqLlTZ/13UPScFgk4BgHN+i8HAKal/yTe31Gt/45Bj7MoAAIFJfil33HjxulnLF4EhiJby4yfk+AXoS8HAOJxIG76n3zyCXr06KES42mi2cvLS8XUP/TQQ/jrr79UGEBOgl+s/jIvccnXXPrzI/jDw8OVu76sw1rBr61J8iKIy780yTEgcflywCGHF7kJfi1HgeGBRgG8Hg7fJQW/w28RJ0gCJEACxZdAbq7/UvJP3OadLet/8d1RrpwEbCQg1n9l+b8bAmBa+k+L/a/6AuAI1n8bl8fbnYNAUbj0G5bCy03wixgXt35JviceBRLPL+Xotm/frrLfT5kyRZ8ob8mSJcrib+jSL/kItMOF/Lj0G87Z0AMiLxZ+OZQQV3zJKWBO8MthhqUwCu2tooVfR4KC3zn+neEsSYAESIAEAJ3l38Fd/7lRJEACBUhAX/bPjPVfBL8cAITdLf1XgNNg18WLgKWkfQ0bNlRWdYlRF8uzZIMX93P5Xizu4k4v8fGSwM/cNXE3Ny0ZZ6tLv1j4JaeAWL2XLl2K5557Dh999BHEqi9WconFF9EsCfXkexnz/vvvVwkAJTGeYbI9Saon90qeAgkPEKGuWfgffPBBi2uUigSDBg0ySrpnGsMv7vn9+vXTHywYvkG2uPRLLgGJ65e5W2KucZUYfjk0kLVqhwbF682l4C+O+801kwAJkIDLEKDrv8tsJRdCAnkjoFn/tUMAS9b/sNbOVfovbzT4VAETMCzLJ+7xEhMuolMrEScW5xkzZujL8kl2frG6S7K4nK6ZTjsvgl/6EC8EccWXZH1STUBaRkaGOgQQt3hpkk1fsvUvWrQI8+bNg7e3t76c3rZt2xAZGamy6IvIF/FvOhdL65ADB+1gQPMUMBT8cihhLku/tnZLSfskFECs+Fu3blW5Cvr06YP+/furZILScuPKLP0U/AX8zwK7JwESIAESKCwC4vov1v+UQ7vNZv2n639h7QTHIYEiJCDJ8cT1Xz5MY//F+q8s/y8CFVoDkgyQjQTyQUBc48WVXizXztosCe2CWI9UD5DDCAkvKIyM+ZLkT5IEygFGvXr1CmJJTtMnXfqdZqs4URIgARIgAWsISDZ9fcm/XRuRmRivf0yy/Pu3fga+jVrCv4iz/luzFt5DAiSQRwJpsffi/uUAwNT6b5j4TxIBspFADgQknlzEo7i7SyI7iQ0Xd/Lhw4ebdVF3FpiFKfjF20A8DSRxoCQULOgmFQLE60HyE5iGTRT02I7WPwW/o+0I50MCJEACJGBXAuL6n/DzCnUIYJr137dxC/i36qSS/nmGVbHruOyMBEjAgQiI9V8f/7/TeGKa9V8dArxA678DbZujTEXEqpTB++6775TYr1u3rspiL+7xbm5ujjJNm+dRmIJfJhcdHY0FCxaog5KCtPInJCSonAaSVyAsjOUtKfht/tXgAyRAAiRAAs5K4P/buw/oqsp0/+NPCgkhhCSAoAYcRXHuzIiiMoPCFcYuqCigEEVEafEKiCBNJSF0goBShVD0LgsgXnGcv6CEsaBYLjAgMiyU4gxMKIFAQhqElP96XjznpnJOOCln7/3da7EoZ5+93/fzbtDffps3Q//N8P8bO1q1ipQbAQQ8CWjvvyv868/Z/yr9De3x16H/Gv7p/fekyecIIODnAgR+P28giocAAgggUDMCDP2vGVeuioDlBC7U+69z/V1b/9H7b7mmpcAIIOCQbflgEBxGAAAgAElEQVTOnj1rtqYIDAykzRFAAAEEEKhQwDX0Xxf/Kzh6qNQ5DP3noUHAQQI65981AqCi3v+S8/8dxEJVEUDAmgK26eHXbRt0rsY///nPUi2h+1/qthJLly6V6Ohoa7YSpUYAAQQQqFUB19B/s/L/9s2l7q1z/XXYP0P/a7VJuBkCdSOgW//pC4AjX4j88y+ly6C9/yXDv64FwIEAAgj4mYAtAv+5c+dkypQp8vbbb5fjveSSS+TOO++Ul156ScLDw/2Mn+IggAACCPi7gA79z/lSg//XZuu/ilb914X/wm7sILoLAAcCCNhYwNX7ry8Aym79p/P96f23ceNTNQSsKWCLwO9aYfL48eNmb8cPPvhA+vXrJ/v27ZPp06ebPR87dOhgzRai1AgggAACfiVQcsu/skP/Ta//Tf/Jqv9+1WIUBoEaEtDef9Pz/+sUgLJb/7nm/v/mIRF6/2uoEbgsAgh4ErBV4NfKLlu2TFavXi3t2rUz+2QOHDhQmjZtKnPmzKGH39PTwOcIIIAAAlUSuNDQ/9DWbcyw/4iusWz5VyVVTkbAogLubf/K9P43uUGk5w6LVopiI4CA1QVsEfjz8vLMkP2DBw+awL9jxw5Zv369CfwLFy6U1q1bmz9nDr/VH1fKjwACCPivwIWG/mv4j7j/MXr+/bf5KBkC1Svg6v3XlwDau39zYvVen6shgAACXgrYIvBrXb/55htZsmSJGb6fn58vcXFx8uOPPxqG559/Xp599lkJCgrykoXTEEAAAQQQ8E1A5/vnbPq43Lx/wr9vrnwbAQQQQAABBLwXsE3g1yqX3H4vLS1NPv30U2nZsqWZvx8SEuK9CmcigAACCCBQjQKE/2rE5FIIIIAAAggg4LWArQK/17XmRAQQQAABBOpIgPBfR/DcFgEEEECg1gVci6uPGTNG2rdvb+6vHbOvv/66DB8+XKKiotxlys3NlRdffFEef/xx97n6YXp6ukydOlU++eQTadSokRnJ3adPH48dullZWTJ//nwZMGCANG/evNbr7i83tHTg1wdo0qRJMnToUNGHSOfuV3S0bduWOfz+8sRRDgQQQAABt8CFwn9k72ckvFMXtvrjeUEAAQQQsI1AYWGhLF68WH7/+9/L7bff7q5XRkaG2WZ97dq18u6777oDv07V1rzXuHFjM0U7OztbEhISzAjuJ554wqOLTvvetGmTjB492rHTuwn8Hh8TTkAAAQQQQKBmBVwL/pk5/1+tL3UzXek/vNP9hP+abQKujgACCFxQ4MCBAyZobtmyRe666y75zW9+I0eOHJFp06ZJWFiYHDt2zPQm6/bg9evXl8GDB8tTTz1lfn2hzyq6qYZfvdbKlSvLXUs7PEeNGiX33nuvvPPOO7J371557LHHZNiwYe7e8rLf1+3KtZe7YcOG4vq+hm0N1vv375f77rvP1K1Jkybuz7t06SIffvihqW+PHj3Mzmfz5s0zvex//OMfTQhv1aqV+/zKylO2h3/Pnj2yfPlymThxojRo0MBU/7vvvpPx48dL586d5dtvv5UJEya4A39FIwTWrFkjv/zyi+nw1eNCvjpq4OWXX5Ynn3xSbrzxRkc+5ZYO/I5sMSqNAAIIIGBrAcK/rZuXyiGAgAUFNECPGDFCNAT37NlTdu7caXqM27RpYwJ/cXGxCeE6ZF3Dt4ZMDdB/+tOfTFiu7LOKeqh19zENvJdeeqnp0T5z5oxMnjxZrrzySvP706dPm/AdGhoqM2fOND3fGsRdPd8FBQXm+9dff7307t1b9Pf6+blz58yuZq7vt2jRQuLj480LBT1fdzfT67sCtt5PP9c10vRlgl5ftznXkD937lxTRw3pnsqTk5Njyusa0r9o0SIT9PVliOtQTx2qrz8GDRrkPlc/L9nDr6O69X76suCOO+6Q7t27m3J48tUXBP/617/khRdekICAAAs+gb4V2XaBXxtdH1x9uI8ePSoxMTGOHb7h26PBtxFAAAEE6lqA8F/XLcD9EUCgrgXaxW2r1SJsXXJzufvpkHDtDZ89e7aEh4ebgK/Bdd++fSbw//TTTyZ8L1iwwATwkodOOa7ss4oqpufrNbWH3zXvfPfu3SZ8625k2kuvofi5556TTp06mUvo1uQa5qdPn27mu2sP+owZM0xZ9dAecP08MTHRfF8DuIZfHRavhwZiHfqu99UXDGU/1/IHBga6A7Oeq99xnX+h8rjup4H/uuuuM9fQ67dr165c9SvqzS9Z/i+++MJ8R19MDBkyxGQ+b3z1nFmzZpn2KblmQK0+WHV4M9sEfn3zpg+5DktZunSpIdWHKSIiwvwla9asWR0yc2sEEEAAAQR8EyD8++bHtxFAwJoC/hD4yw4hLxuSNYhu2LDBPby/pPT69esr/ayiFqnofNcwfF3QTofda4+2/vqaa64xlygZlDX8jxs3rtyl9XtvvvmmXHbZZaV63CsL/CUX2dMsddVVV8mjjz5qrvv999/LqlWr3IH/QuW59tpr3ffTUQN6ro4ocJW9ZEErCvz6AmPkyJFmGoWOWNDOXQ3vTZs2NSMP1L0ye9e1dfj/2LFjJSkpydTDaYctAr8u/qANqG+zHnroITPsRQ99AaBzX3TOijZyUFCQ09qX+iKAAAII2FDAFf6z1q2UvO2bS9Uw4v7Hzs/5v62LDWtOlRBAAIHaF6ipwK/XLRnOdRTByZMnywVYbwK/9rLrtTTcunrrdW2Bskdlc+LL9vD7Gvhd5dGpAq4h/frSQa+rLxC8Dfz6ckFHU+iIBx3yr4euW6Dz8nXExa5duzwG/pJ+Fd239p+o2r2jLQK/68HVOR7Lli1zD3/RN0Ia9jXo659HR0fXri53QwABBBBAoIYFCo4cFF3t//THKyV/3y733QIbRkp4518X/CP813ArcHkEELCzgD8O6dc1BFzb3JUc0n/48GHTEarb3lW0FV1NBH4N95WVp+SQ/ovp4d+6dasZiq/rEFQU+DXveZoyQQ+/TkKx+KHD+XUlTH0jtmLFCrniiitMjfTh79+/v5lLk5yc7Mg5GxZvWoqPAAIIIFAFAcJ/FbA4FQEEEPBSoLJF+3Trb90fvqioyPQ46yrwOuxcf6+90jofXufa6wJ+FX1W0Qhkbxftcy26pwvgaRjW+fo6t12HvGv41nCt99bF/VJSUuT99983LwJ0Ln7JRfSUoKI5/FXp4dfrVVYe16J+rjn8Ojxf85nrZUXJJqjKkH6tl65LoB2+ldm7fHUOv7400EUHXS8NvGx6W5xmix5+HdKvq0UuXLhQ9C9ex44dTeNs3rzZLOSgizoMHz6cIf22eGSpBAIIIICANwKEf2+UOAcBBBDwTqDktny6jZ3OBdew6doaTnuaX331Vfe2fLo6v64qr4vEXeiziu5ecls9DahPP/206NZ6ukidKxRr3tm4caNZpFxXvNfQ7drmruQ2dXr9u+++25RTFzOviR5+vXdl5Sl7v4pW6XcZVLZoX2pqqunF1xcXalBym0H9ridfVum3QQ+/q6F15cl169aV+nuj2zXolhFOXJHRu3++OAsBBBBAwO4ChH+7tzD1QwCB2hbQBfB0dLH2WNfmUVkors0ylLxXVcuzZ88es9uA7iJQG/lMRzzoIoH6UuQPf/hDXTHV6X1t0cPvEtThM/oGSIfy66FD+/VNlg5d4UAAAQQQQAABEQ3/p9etlKyPV0rB0UNukuDLrpDwTl0lomushLZuAxUCCCCAwK8COo9cQ6MOnddF6HROuA4j1xHEFQ1Nr0m4qgbsmiyLXruq5dGR2boA3w033CC33357TRfPLGCoazDoNAenLuBuq8Bf408MN0AAAQQQQMBGAmf3/miCvy76R/i3UcNSFQQQqFYBDam6Dd0bb7xhwv5vf/tbsyL+bbfdJgEBAdV6L08Xq2rA9nQ9Xz+/mPKkpaWZRQX1hUlN9vJnZWWZlfzj4uLMdoROPWwT+HUOjc7X1zdw+uuSR2RkpPTq1cssZsGBAAIIIIAAAuUFCP88FQgggAACCNhPwBaBX9+66QIQOh+kokMX8mNbPvs9vNQIAQQQQKBmBAj/NePKVRFAAAEEEKhtAVsEfte2fD/88IPZnu+WW24p5ajbNlx//fUSEhJS277cDwEEEEAAAUsLeAr/Ub3iROf/cyCAAAIIIICA/wnYIvDr/o7Dhg2T7OxsevL97xmjRAgggAACNhHQ8J+5erGZ81+UfdpdK13kL+L+xyT8ti6Ef5u0NdVAAAEEELCHgC0CvzbF2rVrZfLkyWZhhs6dO7Myvz2eT2qBAAIIIOCnAhr6czZ97KjwX5SdKenzEyRr/WqR4GCJ7vu8RPUdLgHB9Ty2UvZnf5FTy5Pk8vl/kaDGl5jzC0+dkPRFiZL96fsSFNVEop4aKY26PenV9TzekBMQQAABBBAQEVsEftfqkLpoX0UHc/h51hFAAAEEEKg5ASeE/+LCAkmfN16kuFiaPJsohdmZcnz6cGnQ8R6J7DHggrgFx1LlyAu9Ra8Rs/CvJvAX55+VtClDJCi6qTQZMlEK0g7Lsfj+Ev3UKAnvfH/NNRZXRgABBBBwlACB31HNTWURQAABBBCoWQG7hv9zhw7I0ZefluYJCyXkmusMYu53f5OMt+bKpUlvS2DDRhXCasg/uWSaFKYflTO7/+4O/Pm/7JG0xGek+ZQVUq9lK/Pd46+MkoDgYGk6YkbNNhJXRwABBBBwjIAtAr9TWkvXKEhOTpaUlBQJCgqS2NhY8yM4OLhCgj179sjYsWMlNzfX/fkDDzxg9rzUo6rXc4oz9UQAAQQQqB4BT+E/omusBDaMrJ6b1fBV8rZukhPz4uXyef8jQVFNzd3y9+2SY5OGyKVT33CH9rLFyNu+WbJTPpDwjvfIiQUT3IG/1HnFxZK/f7ekTR4ijf8rXhrccmcN14bLI4AAAgg4RcB2gb+oqEh0ET89GjVqZJu5/Lr14OLFi6W4uFgGDRpkwvqcOXOkffv20q1btwqf1w0bNkhWVpb07Nmz3OcXcz2n/KWgnggggAAC1S+Q9fHK83P+v1pf6uLhnbpKeKf7JbxTF78O/7nffyaZ7yWbHvnAsAamDoXpx+TouL5yydg57l7/kpUrysowvfaNB46Tc0cOyonXXioX+IvycuX4lCGSu+ULCf/zg9J06EQJbBRd/Q3AFRFAAAEEHClgm8CvAfajjz4yi/YdOXJEdN7+zJkz5Y033pDnnntOmjVrZukGTk1NlUmTJpke+1atzg/927Jli6xatcr8eXh4eLn6LVmyRDp06CBt2rQp99nFXM/SgBQeAQQQQMAvBHThu5wvf13wz0Lhv8qBv7hYMt6eK0GNm5sdDPT7FQV+V6MUF5yTjHcWyNnd26RZYrL7pYJfNBqFQAABBBCwrIAtAr/2er/11lsyceJEufrqq+XEiRNy1VVXmcA/ZswYufnmm01Q1mHwVj22b99uevi1TpGR54c/HjhwQJKSkiQhIUFiYmJKVS0vL09mzZolOTk5smvXLvNZjx49pE+fPhIaGipVvZ5V3Sg3AggggID/Clgp/Fd1SP/Zn3ZK5pol0vSFV0x49xT4tZUqWifAf1uPkiGAAAIIWEHAFoFfh/APGzZMtNf6lVdekSlTphh7V+DXoK9z36OioqzQJhWWcevWrWbrwfj4eKlfv7455+TJkzJhwgQZMWKEu9ff9eVjx46Zlx1dunQxQd/1AqBFixYycOBAE/ircj3LwlFwBBBAAAFLCPh7+K/qon2Za5LlxKsvlrPX7fcun/eBFGaflvRXX5LL5rwnQU3Oj0L0Zk0ASzQmhUQAAQQQ8BsBWwR+17Z8OqxfA/+4ceMM8IwZM2T06NGmZ3/ZsmUSHW3dOXFVDfwVPWH79+83JomJiWbaQ00E/m3btvnNw01BEEAAAQSsKRCQly31dn7j/lGyFueu7yD57e8R/bm2Dh01GB3ZyGzLV3z2rDR5brIU5WZ7vS2flrNsD7/O7z867kkJ++OfJerxIeZ6aVOHSb2YK6XJ0Ily6nSW/PLLL7VVRe6DQI0L6IhbDgQQqH0BWwT+c+fOmV59nc/eq1cv+fbbb43kXXfdZebw60r248ePl3r16tW+cDXdsTqG4JccEZCZmVmlKQLVVA0ugwACCCCAQJUECo4cFF3t//THK00PuOvQ1f3DO/+64N9tXap0zYs9WUchpM9PkKz1q0WCgyW67/MS1Xe4BATXE11879j4/tLgljsk8tHB5W5R0ZD+gmOpZlG/vP/9XALqh0lkzwES3e8F82sOBBBAAAEEqkPAFoFfIdLS0swQ9q+++qqUyw033GDmsrsWuqsOtLq4RlUX2dMXBIsWLTJz/Bs3bmyKrNv0zZ0716x1oC9JqroIYF3Um3sigAACCCDgEvCn8E+rIIAAAgggYAUB2wR+xdYh/f/4xz/M6vVnz541i/Vp4HfNebdCg1RWRtc2evn5+RIXF2fm5F9oWz7twdf5/rpKv87h1+35dAcDXbFfRzzo9oW6CKC317OyHWVHAAEEELCfAOHffm1KjRBAAAEEql/AVoG/+nn864rZ2dlm8cGUlBSzLoEGd/0RHBwsZ86ckcmTJ0u7du2ke/fupuCHDx+WBQsWmAX6dGX+Rx55xEx5CAkJMZ9f6Hr+VXNKgwACCCCAQOUChH+eDgQQQAABBCoWsHTg18X6dFj60KFDzXD+HTt2VFjLtm3bWn7RPh5gBBBAAAEEEPAs4Ar/GasXS8HRQ+4v6Jz/iPsfk4iusRLauo3nC3EGAggggAACNhAg8NugEakCAggggAACCJQXOLv3R8n6eKVZ9K9k+A++7AoJ79SV8M9DgwACCCBgewFLB37btw4VRAABBBBAAIFqESD8VwsjF0EAAQQQsJiA7QJ/bm6uWaSvoKBAjh49KjExMWa+OwcCCCCAAAIIIKAChH+eAwQQQAABpwjYJvBnZGTI9OnTZf/+/bJ06VLTfgMHDpSIiAiZOXOmNGvWzCltSj0RQAABBBBAwEsBwr+XUJzmFijKzpT0+QmStX61SHCwRPd9XqL6DpeA4HoVKhWeOiHpixIl+9P3JSiqiUQ9NVIadXvSfb5e7+TymXL6L/8tUlAgYe06SdMXkqRezFWoI4AAAj4L2CLw65Z1ut/88uXL5aGHHjKr1euhLwBWrlwpAwYMkLFjx9LT7/PjwgUQQAABBBCwr4Ar/GetWylF2afdFdU5/1G9n5Hw27qI/prDuQLFhQWSPm+8SHGxNHk2UQqzM+X49OHSoOM9EtljQDmY4vyzkjZliARFN5UmQyZKQdphORbfX6KfGiXhne+X4oJzcjxphBRmnJRmL8+XwAYNJePdhZK3bZNcOuMtCQyPcC42NUcAgWoRsEXg19X6tTdf95RftmyZNG/e3OCkp6ebsK9D+vXPo6OjqwWNiyCAAAIIIICAvQV0ob+cTR+bBf9Khn9d4V9X+yf827v9K6vduUMH5OjLT0vzhIUScs115rTc7/4mGW/NlUuT3pbAho1KfTX/lz2SlviMNJ+yQuq1bGU+O/7KKAkIDpamI2bI2T075OhLT8ml096U0P9o60xUao0AAjUqYIvAr8P5Bw8eLCdPnpQVK1bIFVecf/t+8OBB6d+/vzRu3NjsXx8VFVWjmFwcAQQQQAABBOwnQPi3X5tebI3ytm6SE/Pi5fJ5/yNBUU3NZfL37ZJjk4bIpVPfcIf6Cq9fXCz5+3dL2uQh0vi/4qXBLXdK1rpVkr3hfWk+/b8lMCz8YovF9xBAAIFKBWwR+HVI/9y5c2XhwoXStm1b6dixo6nw5s2bZceOHTJkyBAZPnw4Q/r5i4AAAggggAACPgkQ/n3is/yXc7//TDLfSzY99oFhDUx9CtOPydFxfeWSsXPcvf5lK1qUlyvHpwyR3C1fSPifH5SmQydKYKNoyVyTbHr5Q393k5xaniRFOVnS8N5HzHQBnQbAgQACCPgqYIvArwg6fD8xMVHWrVtXyqR79+4yfvx4evd9fVL4PgIIIIAAAgiUEiD8O++BuNjA75LSOfsZ7yyQs7u3SbPEZMn6f2/LyaXT5ZIXZkr4nQ9LcV6OpC+cKIWnjpvPXS8VnCdNjRFAoLoEbBP4FaSoqEhSU1PNUH49dGi/bssXGBhYXV5cBwEEEEAAAQQQKCeg4T/r43cl56v1pT4Lu6mjBDaMFJ37HxgRKSGtrzPzvPX3HNYT8GlI/6/VLbkOQN72b0wP/yUvzZOAoGBzRkXrBFhPihIjgIC/CNgq8PsLKuVAAAEEEEAAAWcK6BZrOV/+uuBfmfBfVkRX/K93WUuz8n+9S68wPwdf1lLqXXr+zzj8T6Cqi/bl7fhG0l99SS6b854ENTm/RXTJOf8F6Ufl9AcrpNn4hRIQEvp/n08YbKYNhFz1H/6HQIkQQMBSApYO/Lo6/6RJk2To0KEyZswYM1+/okPn9bNKv6WeSwqLAAIIIICA5QU0/J/9eZcUHDko544eND8XHDkk5/Tno4c81s/1QiCkdRsJahgpIde2+XV0gI4SiPT4fU6ofgHXtnzFZ89Kk+cmS1Fu9gW35SvKypCj456UsD/+WaIeH2LOT5s6TOrFXClNhk6U4nPn5Pi0YRJ2039KxINPuIf0F+VmlXoJUP014YoIIOAUAQK/U1qaeiKAAAIIIICAXwmYFwFHDrlfCOT//KPZAvDs3vM/ezrOTxNoJK4XAvVvOr9ocdiN53/mqBkBfZGTPj9BstavFgkOlui+z0tU3+ESEFxPdHG+Y+P7S4Nb7pDIRwebAhQcSzVb8eX97+cSUD9MInsOkOh+L5hf61F46oSkL5oo2X9ba37f8M7u0uTZCSzaVzPNx1URcJyApQN/cXGx6A/m6DvuuaXCCCCAAAII2F7ABP+s05K/90cpzM4U1wuBvO2bvaq7rh9w/gXAf5qfeSHgFRsnIYAAArYSsHTgP336tCQlJckzzzwjGzduNA3Tq1cvCQ9nH1NbPaVUBgEEEEAAAQTKCeT9/Xzwz9v+tfn5jPv3nl8ImIUErz0/NYAFBXm4EEAAAfsKWDrw6xz+l19+Wfr16yfTpk0zrfTaa6+V24IvICBAGjVqxEgA+z7H1AwBBBBAAAEEygjoCwGzjoAZKZAp+Xt3SaH+vG+XRyvXCwEWFPRIxQkIIICAXwtYOvDn5OTIyJEj3b37lUmzaJ9fP4MUDgEEEEAAAQRqWcC1oKDrhcDFLijoeiHAgoK13IDcDgEEEPBSwNKBX+u4detWmTVrluzcudNU+eqrr5Z69eqVqn6LFi3Mav5RUVFesnAaAggggAACCCDgXIGyCwq6Xghc7IKCrhcCLCjo3GeKmiOAQN0IWD7wK1tGRoYkJCQYQYJ93TxI3BUBBBBAAAEEnCNQ2YKC3r4QYEFB5zwr1BQBBOpWwNKBX4f0v/fee0ZQF+sLCwsTXchPD52zn5eXV+pzFvOr24eNuyOAAAIIIICAMwRYUNAZ7UwtEUDA/wUsHfh10b6BAwca5WXLlpmfL/T76Oho/28RSogAAggggAACCNhcgAUFbd7AVA8BBPxGgMDvN01BQRBAAAEEEEAAAQTKLijo2mHg3JGDUnD0kEcgs5DgZS2l7A4Doa3Pb0PIgQACCDhJgMDvpNamrggggAACCCCAgMUFKltQ0NsXAqGt20hgRCMJad1GghpGCjsMWPyBoPgIIHBBAQI/DwgCCCCAAAIIIICAbQRYUNA2TUlFEECgGgQI/NWAyCUQQAABBBBAAAEErCHgeiGQt/1rU+Azf99sfs7bfv5nT4fuMKBTA86PFIiUEDNVoJH5PQcCCCDgbwK2CPw7duy4oGvbtm3Non4s2udvjx/lQQABBBBAAAEE/Eug5A4DrvUDCrMyJX/fLo8FNS8Crj2/VoC+ANB1BEJa/4GXAR7lOAEBBGpKgMBfU7JcFwEEEEAAAQQQQMBWAhezoGDYjR3l8oUf2cqByiCAgHUELB34rcNMSRFAAAEEEEAAAQTsLlDRgoLa0x/Z+xm7V536IY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momJlZ2dLcnKypKSkSFBQkMTGxpofwcHBFdbi8OHD8tprr8kPP/wgYWFh0q1bN+nTp4+Ehoaa8/fs2SNjx46V3Nxc9/cfeOABGT58uIVUKCoCCCCAAAIIIIAAAggggEBFAgR+izwXhYWFsnjxYikuLpZBgwaJhv85c+ZI+/btTZAve2RmZkp8fLx07txZHnroIdHfz5gxQ9q1aye9e/c2p2/YsEGysrKkZ8+eFlGgmAgggAACCCCAAAIIIIAAAt4KEPi9larj81JTU2XSpEmmR75Vq1amNFu2bJFVq1aZPw8PDy9Vwu3bt8uKFStk2rRpEhERYT7btGmTfPrpp+ZFQP369WXJkoSk+EUAABW0SURBVCXSoUMHadOmTR3XjtsjgAACCCCAAAIIIIAAAghUtwCBv7pFa+h6GuC1h3/mzJkSGRlp7nLgwAFJSkqShIQEiYmJ8Xjn1atXy65du2T8+PFSVFQks2bNkpycHPNnevTo0aPUkH+PF+QEBBBAAAEEEEAAAQQQQAABvxUg8Ptt05Qu2NatW2Xt2rXu3nn99OTJkzJhwgQZMWKEu9e/suocP37cBH2dw9+pUyc5duyYjBkzRrp06WKCfl5ennkB0KJFCxk4cKBZI4ADAQQQQAABBBBAAAEEEEDAugIEfou0nS+BX8O+Dvv/3e9+J4MHD650kb/9+/ebef6JiYlejRioiG7btm0WEaWYCCCAAAIIIIAAArUlcPPNN9fWrbgPAgiUECDwW+RxuNgh/Tr3f+LEiXLTTTdJ//79JSQkpNIaV2XEgEXYKCYCCCCAAAIIIIAAAggg4FgBAr9Fmr6qi/ZptXSOv/bW6yr+Dz/8cKmefX2BsGjRIrMGQOPGjY2CbtM3d+5c84KgWbNmFpGhmAgggAACCCCAAAIIIIAAAhUJEPgt8ly4tuXLz8+XuLg4M+f+Qtvy6TB+nd9/zz33mG35AgICStXUtW2frtKvc/h1e77Zs2ebFftjY2PLnW8RJoqJAAIIIIAAAggggAACCCDwqwCB30KPQnZ2tiQnJ0tKSopZVE+Duf4IDg6WM2fOyOTJk6Vdu3bSvXt3+etf/yrz5s0rV7uWLVuaYB8dHS2HDx+WBQsWiPb2h4aGyiOPPCK9evW64LB/C3FRVA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C3UstnZ2ZKcnCwpKSkSFBQksbGx5kdwcHCFtfB0vqfPLURDURFAAAEEEEAAAQQQQAABBMoIEPgt8kgUFhbK4sWLpbi4WAYNGiQa1ufMmSPt27eXbt26lauFp/M9fW4RFoqJAAIIIIAAAggggAACCCBQiQCB3yKPRmpqqkyaNEnGjh0rrVq1MqXesmWLrFq1yvx5eHh4qZp4Oj8jI6NK17MIE8VEAAEEEEAAAQQQQAABBBD4VYDAb5FHYfv27aaHf+bMmRIZGWlKfeDAAUlKSpKEhASJiYkpVRNP56elpVXpehZhopgIIIAAAggggAACCCCAAAIEfms9A1u3bpW1a9dKfHy81K9f3xT+5MmTMmHCBBkxYoS7199VK0/n63ercj1raVFaBBBAAAEEEEAAAQQQQAABevgt8gx4CvCuYf51HfjbtWtnEVGKiQACCCCAAAIIIFBbAvr/shwIIFD7AgT+2je/qDt6GqLPkP6LYuVLCCCAAAIIIIAAAggggIBtBQj8FmlaT4vwsWifRRqSYiKAAAIIIIAAAggggAACtSRA4K8laF9v49pGLz8/X+Li4iQvL8+rbfkqO7+q1/O1/HwfAQQQQAABBBBAAAEEEECgdgUI/LXr7dPdsrOzJTk5WVJSUiQoKEhiY2PNj+DgYDlz5oxMnjxZdA599+7dzX0udL43n/tUWL6MAAIIIIAAAggggAACCCBQpwIE/jrl5+YIIIAAAggggAACCCCAAAII1IwAgb9mXLkqAggggAACCCCAAAIIIIAAAnUqQOCvU35ujgACCCCAAAIIIIAAAggggEDNCBD4a8aVqyKAAAIIIIAAAggggAACCCBQpwIE/jrl5+YIIIAAAggggAACCCCAAAII1IwAgb9mXLkqAggggAACCCCAAAIIIIAAAnUqQOCvU35ujgACCCCAAAIIIIAAAggggEDNCBD4a8aVqzpUIDc3V1588UV5/PHHpX379g5VcG61U1NTZdq0abJx40aJjo6Wp59+Wvr16yf169d3LooDa56RkSHz58+XlStXyuWXXy5DhgyRbt26SVBQkAM1qPLnn38uCxculKVLl5p/FzicI7B792556qmnJD093V3puLg4GTNmjHMQqCkCCNS5AIG/zpuAAthFQP8nf8qUKbJ27Vp59913Cfx2aVgv66HtP2LECLn33nvl0UcflVOnTklCQoJ06NBBnnjiCS+vwmlWF8jPz5dJkyZJ48aNZejQoZKWlibjxo2TwYMHS6dOnaxePcpfRYFjx47JsGHDpLCwUJYtW0bgr6Kf1U9fv369ZGZmSmxsrNWrQvkRQMDCAgR+CzceRfcfge+++07Gjx8vnTt3lm+//VYmTJhA4Pef5qmVkmzdulUWLFgg8+bNk0aNGpl7as/eRx99ZHr9w8LCaqUc3KRuBX755Rd5+eWXJSkpSVq2bGkKM3PmTAkODpaRI0fWbeG4e60KaMhfsmSJHD9+XHbu3Engr1V9/7iZjvS57bbbpG3btv5RIEqBAAKOFCDwO7LZqXR1C+j/zGnI0x+DBg0yw/UY0l/dyta73ttvvy07duyQqVOnSmhoqPUqQIl9EiguLpYDBw5IfHy8DB8+nH8TfNK03pe3b98uGzZsMIFv9uzZBH7rNaFPJdYpfvpvf1ZWlnz99dfmWjrSR4f4M83LJ1q+jAACVRQg8FcRjNMRuJCADuMeOHAggZ/HRHQo7/PPP2/+B+/2229HxGECeXl5MnnyZPnss8/kwQcfNMO6XSM/HEbhyOpqyNNRHvr3/8iRI2aUB0P6nfUo6H8D9P8HevXqJb179xZ9AaD/Jlx55ZXy7LPPsqaHsx4HaotAnQoQ+OuUn5vbTYDAb7cWvbj66LxtHeWhwzg16LFY28U52uFbOqz7nXfekV27dsnEiROZ2mGHRvVQBx3ZoaN7mjRpIl27dpXvv/+ewO+Adveminv37jVTfnTEh2vKjzff4xwEEEDAFwECvy96fBeBMgIEfh6JQ4cOyejRo81ifc8884yEhISA4nABfSb0BZD27l1zzTUO17B/9X/++WdZtWqV+XdA1+4g8Nu/zb2toa7WP2rUKBP6+bfAWzXOQwABXwUI/L4K8n0ESggQ+J39OOzbt8+s1K/bMuowTnr2nfc86JoNOnxbF3DUlfr10OdC5/Hrn9OrZ/9nYs2aNWZnhrJHTEyMrFixgqBn/0fA1FAXctW/84sXL3b/W6Db9Om8/jlz5kjz5s0dIkE1EUCgrgUI/HXdAtzfVgIEfls1Z5Uqo8P4dRX2hx9+WHr27CkBAQFV+j4n20NA525rz+6tt94qjz32mHvergZ9pnfYo42rWgt6+KsqZo/zXVu13nHHHWYO/+nTp80on5tvvln69u3LfyPs0czUAgFLCBD4LdFMFNIqAgR+q7RU9Zdz7dq1Zqhm2UPn8bNYV/V7+/MVdbEuXbDtk08+MQv1Pf3009KvXz9W5vbnRqvBshH4axDXzy+dmppqevlTUlLMvwVxcXHSp08fpnr5ebtRPATsJkDgt1uLUh8EEEAAAQQQQAABBBBAAAEERITAz2OAAAIIIIAAAggggAACCCCAgA0FCPw2bFSqhAACCCCAAAIIIIAAAggggACBn2cAAQQQQAABBBBAAAEEEEAAARsKEPht2KhUCQEEEEAAAQQQQAABBBBAAAECP88AAggggAACCCCAAAIIIIAAAjYUIPDbsFGpEgIIIIAAAggggAACCCCAAAIEfp4BBBBAAAEEEEAAAQQQQAABBGwoQOC3YaNSJQQQQAABBBBAAAEEEEAAAQQI/DwDCCCAAAIIIIAAAggggAACCNhQgMBvw0alSggggAACCCCAAAIIIIAAAggQ+HkGEEAAAQQQQAABBBBAAAEEELChAIHfho1KlRBAAAEEEEAAAQQQQAABBBAg8PMMIIAAAggggAACCCCAAAIIIGBDAQK/DRuVKiGAAAIIIIAAAggggAACCCBA4OcZQAABBBBAAAEEEEAAAQQQQMCGAgR+GzYqVUIAAQQQQAABBBBAAAEEEECAwM8zgAACCCCAAAIIIIAAAggggIANBQj8NmxUqoQAAggggAACCCCAAAIIIIAAgZ9nAAEEEEAAAQQQQAABBBBAAAEbChD4bdioVAkBBBBAAAEEEEAAAQQQQAABAj/PAAIIIICAowVOnTolAwcOlL1798qCBQukU6dOxiMvL09eeukl2bZtm6xYsUKuueaai3L6/vvv5fHHH5cZM2bIo48+elHX4EsIIIAAAggggMDFCBD4L0aN7yCAAAII2EbAFfh37Nght956q8ydO1eaNGlC4LdNC1MRBBBAAAEEnCtA4Hdu21NzBBBAAAERKRn4FWT06NESFxcnZ86cKdfDr3+2cuVKWb58uRw/fty8IBg5cqS0adNGAgICjGdqaqpMmzZNNm7cKB06dJD77rvPXKdkD7+n6xQXF8uWLVtk6tSpsmvXLomMjJQePXrI0KFDJSoqinZDAAEEEEAAAQS8EiDwe8XESQgggAACdhUoOaS/QYMGEhgYKEuXLpVWrVqVCvxXXXWVzJ8/3/woeWgYf/3116V9+/aSlZVlXhikpKSU43IF/sLCQo/X+fe//21eOuzZs6fUdQYMGCBjx46VoKAguzYH9UIAAQQQQACBahQg8FcjJpdCAAEEELCegCvwa8l79+4t8fHxplc+ISFBpkyZ4p7DX1BQIP3795cWLVrIzJkz5YorrpANGzbImDFj5M477zS9+j/99JM8+eSTct1118ns2bNNz7z20q9atcrdw68h3tN1dJSAnqMjBBITE6V+/frWg6XECCCAAAIIIFDnAgT+Om8CCoAAAgggUJcCJQP/woULzcJ9a9asMUF98+bN7sCvi/rpkHr989jYWFPknJwcM6T/xIkTsmzZMvnuu+/KnfPNN99I37593YF//fr1Hq8TGhpqXjisXbvWvDS44YYbpFu3bnLvvfeKjkLgQAABBBBAAAEEvBEg8HujxDkIIIAAArYVKBn4NbSfPHnSPYc/PDzcLN6nq/QfOnTIrObva+D//PPPPV4nOjpadOj/zp07Zd26dfLll1/K/v37TeCfNWsWod+2TyMVQwABBBBAoHoFCPzV68nVEEAAAQQsJlA28OuieNrD/+KLL5qaxMTEmMB/oSH9Xbt2lUmTJsnu3btLDemPiIiQCRMmyIcffujVkH7XdUJCQkopZmRkyKhRo+Tnn3/2aYtAizUNxUUAAQQQQAABHwUI/D4C8nUEEEAAAWsLlA382rtecvE9V+DXRft0nv6bb75ZqsIlF+3Lzc01wfzTTz8th1Jy0T5P19m+fbvoAn2ZmZmlrkMPv7WfNUqPAAIIIIBAbQsQ+GtbnPshgAACCPiVQEWBXwvoCt0NGzZ096q7ttN75513zBD/C23Lp8Pw27VrZxb004X3KtqWr7Lr6LZ8X331lcybN09+/PFHsyr/3XffbRYI1BcQHAgggAACCCCAgDcCBH5vlDgHAQQQQAABBBBAAAEEEEAAAYsJEPgt1mAUFwEEEEAAAQQQQAABBBBAAAFvBAj83ihxDgIIIIAAAggggAACCCCAAAIWEyDwW6zBKC4CCCCAAAIIIIAAAggggAAC3ggQ+L1R4hwEEEAAAQQQQAABBBBAAAEELCZA4LdYg1FcBBBAAAEEEEAAAQQQQAABBLwRIPB7o8Q5CCCAAAIIIIAAAggggAACCFhMgMBvsQajuAgggAACCCCAAAIIIIAAAgh4I0Dg90aJcxBAAAEEEEAAAQQQQAABBBCwmACB32INRnERQAABBBBAAAEEEEAAAQQQ8EaAwO+NEucggAACCCCAAAIIIIAAAgggYDEBAr/FGoziIoAAAggggAACCCCAAAIIIOCNAIHfGyXOQQABBBBAAAEEEEAAAQQQQMBiAgR+izUYxUUAAQQQQAABBBBAAAEEEEDAGwECvzdKnIMAAggggAACCCCAAAIIIICAxQQI/BZrMIqLAAIIIIAAAggggAACCCCAgDcCBH5vlDgHAQQQQAABBBBAAAEEEEAAAYsJEPgt1mAUFwEEEEAAAQQQQAABBBBAAAFvBAj83ihxDgIIIIAAAggggAACCCCAAAIWE/j/Dv8+do8/iNY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Tree>
    <p:extLst>
      <p:ext uri="{BB962C8B-B14F-4D97-AF65-F5344CB8AC3E}">
        <p14:creationId xmlns:p14="http://schemas.microsoft.com/office/powerpoint/2010/main" val="377516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a:bodyPr>
          <a:lstStyle/>
          <a:p>
            <a:r>
              <a:rPr lang="es-AR" dirty="0" smtClean="0"/>
              <a:t>Se realizaron algunas pruebas previas para identificar la configuración que provea mejor performance</a:t>
            </a:r>
            <a:r>
              <a:rPr lang="es-AR" dirty="0"/>
              <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4" name="Picture 3"/>
          <p:cNvPicPr>
            <a:picLocks noChangeAspect="1"/>
          </p:cNvPicPr>
          <p:nvPr/>
        </p:nvPicPr>
        <p:blipFill>
          <a:blip r:embed="rId2"/>
          <a:stretch>
            <a:fillRect/>
          </a:stretch>
        </p:blipFill>
        <p:spPr>
          <a:xfrm>
            <a:off x="1174670" y="2743200"/>
            <a:ext cx="10448925" cy="3762375"/>
          </a:xfrm>
          <a:prstGeom prst="rect">
            <a:avLst/>
          </a:prstGeom>
        </p:spPr>
      </p:pic>
    </p:spTree>
    <p:extLst>
      <p:ext uri="{BB962C8B-B14F-4D97-AF65-F5344CB8AC3E}">
        <p14:creationId xmlns:p14="http://schemas.microsoft.com/office/powerpoint/2010/main" val="1721467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a:t>
            </a:r>
            <a:endParaRPr lang="en-US" dirty="0"/>
          </a:p>
        </p:txBody>
      </p:sp>
      <p:sp>
        <p:nvSpPr>
          <p:cNvPr id="2" name="Content Placeholder 1"/>
          <p:cNvSpPr>
            <a:spLocks noGrp="1"/>
          </p:cNvSpPr>
          <p:nvPr>
            <p:ph idx="1"/>
          </p:nvPr>
        </p:nvSpPr>
        <p:spPr/>
        <p:txBody>
          <a:bodyPr>
            <a:normAutofit lnSpcReduction="10000"/>
          </a:bodyPr>
          <a:lstStyle/>
          <a:p>
            <a:r>
              <a:rPr lang="es-AR" dirty="0" smtClean="0"/>
              <a:t>Finalmente la implementación de WRF en Mendieta fue utilizada para calcular pronósticos de 36 </a:t>
            </a:r>
            <a:r>
              <a:rPr lang="es-AR" dirty="0" err="1" smtClean="0"/>
              <a:t>hs</a:t>
            </a:r>
            <a:r>
              <a:rPr lang="es-AR" dirty="0" smtClean="0"/>
              <a:t>. </a:t>
            </a:r>
            <a:r>
              <a:rPr lang="es-AR" dirty="0" smtClean="0"/>
              <a:t>para </a:t>
            </a:r>
            <a:r>
              <a:rPr lang="es-AR" dirty="0" smtClean="0"/>
              <a:t>algunas localidades de la provincia de Córdoba usando 5 escenarios (</a:t>
            </a:r>
            <a:r>
              <a:rPr lang="es-AR" dirty="0" err="1" smtClean="0"/>
              <a:t>ensembles</a:t>
            </a:r>
            <a:r>
              <a:rPr lang="es-AR" dirty="0" smtClean="0"/>
              <a:t> con distintas </a:t>
            </a:r>
            <a:r>
              <a:rPr lang="es-AR" dirty="0" smtClean="0"/>
              <a:t>configuraciones</a:t>
            </a:r>
            <a:r>
              <a:rPr lang="es-AR" dirty="0" smtClean="0"/>
              <a:t>).</a:t>
            </a:r>
          </a:p>
          <a:p>
            <a:endParaRPr lang="es-AR" sz="2100" dirty="0" smtClean="0"/>
          </a:p>
          <a:p>
            <a:pPr lvl="1"/>
            <a:r>
              <a:rPr lang="es-AR" sz="2100" dirty="0" smtClean="0"/>
              <a:t>Escenario </a:t>
            </a:r>
            <a:r>
              <a:rPr lang="es-AR" sz="2100" dirty="0"/>
              <a:t>A : Thompson[8] (</a:t>
            </a:r>
            <a:r>
              <a:rPr lang="es-AR" sz="2100" dirty="0" err="1"/>
              <a:t>mp</a:t>
            </a:r>
            <a:r>
              <a:rPr lang="es-AR" sz="2100" dirty="0"/>
              <a:t>) + MYJ[2] (</a:t>
            </a:r>
            <a:r>
              <a:rPr lang="es-AR" sz="2100" dirty="0" err="1"/>
              <a:t>plb</a:t>
            </a:r>
            <a:r>
              <a:rPr lang="es-AR" sz="2100" dirty="0"/>
              <a:t>) + </a:t>
            </a:r>
            <a:r>
              <a:rPr lang="es-AR" sz="2100" dirty="0" err="1"/>
              <a:t>sf_sfclay_physics</a:t>
            </a:r>
            <a:r>
              <a:rPr lang="es-AR" sz="2100" dirty="0"/>
              <a:t> [2]</a:t>
            </a:r>
          </a:p>
          <a:p>
            <a:pPr lvl="1"/>
            <a:r>
              <a:rPr lang="es-AR" sz="2100" dirty="0"/>
              <a:t>Escenario B :  </a:t>
            </a:r>
            <a:r>
              <a:rPr lang="en-US" sz="2100" dirty="0"/>
              <a:t>Morrison2[10] (</a:t>
            </a:r>
            <a:r>
              <a:rPr lang="en-US" sz="2100" dirty="0" err="1"/>
              <a:t>mp</a:t>
            </a:r>
            <a:r>
              <a:rPr lang="en-US" sz="2100" dirty="0"/>
              <a:t>) + MYJ[2] + </a:t>
            </a:r>
            <a:r>
              <a:rPr lang="en-US" sz="2100" dirty="0" err="1"/>
              <a:t>sf_sclay_physics</a:t>
            </a:r>
            <a:r>
              <a:rPr lang="en-US" sz="2100" dirty="0"/>
              <a:t> [2]</a:t>
            </a:r>
          </a:p>
          <a:p>
            <a:pPr lvl="1"/>
            <a:r>
              <a:rPr lang="es-AR" sz="2100" dirty="0"/>
              <a:t>Escenario C : WDM6[16] (</a:t>
            </a:r>
            <a:r>
              <a:rPr lang="es-AR" sz="2100" dirty="0" err="1"/>
              <a:t>mp</a:t>
            </a:r>
            <a:r>
              <a:rPr lang="es-AR" sz="2100" dirty="0"/>
              <a:t>) + QNSE[4] (</a:t>
            </a:r>
            <a:r>
              <a:rPr lang="es-AR" sz="2100" dirty="0" err="1"/>
              <a:t>pbl</a:t>
            </a:r>
            <a:r>
              <a:rPr lang="es-AR" sz="2100" dirty="0"/>
              <a:t>) + </a:t>
            </a:r>
            <a:r>
              <a:rPr lang="es-AR" sz="2100" dirty="0" err="1"/>
              <a:t>sf_sfclay_physics</a:t>
            </a:r>
            <a:r>
              <a:rPr lang="es-AR" sz="2100" dirty="0"/>
              <a:t> [4]</a:t>
            </a:r>
          </a:p>
          <a:p>
            <a:pPr lvl="1"/>
            <a:r>
              <a:rPr lang="es-AR" sz="2100" dirty="0"/>
              <a:t>Escenario D : </a:t>
            </a:r>
            <a:r>
              <a:rPr lang="en-US" sz="2100" dirty="0"/>
              <a:t>WRF6[6] (</a:t>
            </a:r>
            <a:r>
              <a:rPr lang="en-US" sz="2100" dirty="0" err="1"/>
              <a:t>mp</a:t>
            </a:r>
            <a:r>
              <a:rPr lang="en-US" sz="2100" dirty="0"/>
              <a:t>) + MYJ[2] + </a:t>
            </a:r>
            <a:r>
              <a:rPr lang="en-US" sz="2100" dirty="0" err="1"/>
              <a:t>sf_sclay_physics</a:t>
            </a:r>
            <a:r>
              <a:rPr lang="en-US" sz="2100" dirty="0"/>
              <a:t> [2]</a:t>
            </a:r>
          </a:p>
          <a:p>
            <a:pPr lvl="1"/>
            <a:r>
              <a:rPr lang="es-AR" sz="2100" dirty="0"/>
              <a:t>Escenario E : WDM6[16] (</a:t>
            </a:r>
            <a:r>
              <a:rPr lang="es-AR" sz="2100" dirty="0" err="1"/>
              <a:t>mp</a:t>
            </a:r>
            <a:r>
              <a:rPr lang="es-AR" sz="2100" dirty="0"/>
              <a:t>) + MYNN3[6] (</a:t>
            </a:r>
            <a:r>
              <a:rPr lang="es-AR" sz="2100" dirty="0" err="1"/>
              <a:t>pbl</a:t>
            </a:r>
            <a:r>
              <a:rPr lang="es-AR" sz="2100" dirty="0"/>
              <a:t>) + </a:t>
            </a:r>
            <a:r>
              <a:rPr lang="es-AR" sz="2100" dirty="0" err="1"/>
              <a:t>sf_sfclay_physics</a:t>
            </a:r>
            <a:r>
              <a:rPr lang="es-AR" sz="2100" dirty="0"/>
              <a:t> [5]</a:t>
            </a:r>
            <a:endParaRPr lang="en-US" sz="2100" dirty="0"/>
          </a:p>
          <a:p>
            <a:pPr marL="0" indent="0">
              <a:buNone/>
            </a:pPr>
            <a:r>
              <a:rPr lang="es-AR" sz="2100" dirty="0"/>
              <a:t>	</a:t>
            </a:r>
            <a:endParaRPr lang="es-AR" dirty="0"/>
          </a:p>
        </p:txBody>
      </p:sp>
    </p:spTree>
    <p:extLst>
      <p:ext uri="{BB962C8B-B14F-4D97-AF65-F5344CB8AC3E}">
        <p14:creationId xmlns:p14="http://schemas.microsoft.com/office/powerpoint/2010/main" val="359031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HN" dirty="0" smtClean="0"/>
              <a:t>Pronostico</a:t>
            </a:r>
            <a:r>
              <a:rPr lang="en-US" dirty="0" smtClean="0"/>
              <a:t> </a:t>
            </a:r>
            <a:r>
              <a:rPr lang="en-US" dirty="0" smtClean="0"/>
              <a:t>para CAEARTE</a:t>
            </a:r>
            <a:endParaRPr lang="en-US" dirty="0"/>
          </a:p>
        </p:txBody>
      </p:sp>
      <p:sp>
        <p:nvSpPr>
          <p:cNvPr id="2" name="Content Placeholder 1"/>
          <p:cNvSpPr>
            <a:spLocks noGrp="1"/>
          </p:cNvSpPr>
          <p:nvPr>
            <p:ph idx="1"/>
          </p:nvPr>
        </p:nvSpPr>
        <p:spPr/>
        <p:txBody>
          <a:bodyPr>
            <a:normAutofit fontScale="92500" lnSpcReduction="10000"/>
          </a:bodyPr>
          <a:lstStyle/>
          <a:p>
            <a:r>
              <a:rPr lang="es-AR" sz="3000" dirty="0"/>
              <a:t>Ejecución</a:t>
            </a:r>
            <a:r>
              <a:rPr lang="es-AR" dirty="0" smtClean="0"/>
              <a:t> del modelo:</a:t>
            </a:r>
          </a:p>
          <a:p>
            <a:r>
              <a:rPr lang="es-AR" dirty="0" smtClean="0"/>
              <a:t>Ejemplo: para pronosticar 36 </a:t>
            </a:r>
            <a:r>
              <a:rPr lang="es-AR" dirty="0" err="1" smtClean="0"/>
              <a:t>hs</a:t>
            </a:r>
            <a:r>
              <a:rPr lang="es-AR" dirty="0" smtClean="0"/>
              <a:t>. </a:t>
            </a:r>
            <a:r>
              <a:rPr lang="es-AR" dirty="0" smtClean="0"/>
              <a:t>para los 5 escenarios dados utilizando 2 nodos de </a:t>
            </a:r>
            <a:r>
              <a:rPr lang="es-AR" dirty="0" err="1" smtClean="0"/>
              <a:t>Capability</a:t>
            </a:r>
            <a:r>
              <a:rPr lang="es-AR" dirty="0" smtClean="0"/>
              <a:t> ejecutamos:</a:t>
            </a:r>
          </a:p>
          <a:p>
            <a:endParaRPr lang="es-AR" dirty="0" smtClean="0"/>
          </a:p>
          <a:p>
            <a:endParaRPr lang="es-AR" dirty="0"/>
          </a:p>
          <a:p>
            <a:endParaRPr lang="es-AR" dirty="0" smtClean="0"/>
          </a:p>
          <a:p>
            <a:endParaRPr lang="es-AR" dirty="0"/>
          </a:p>
          <a:p>
            <a:endParaRPr lang="es-AR" dirty="0" smtClean="0"/>
          </a:p>
          <a:p>
            <a:r>
              <a:rPr lang="es-AR" dirty="0">
                <a:hlinkClick r:id="rId2"/>
              </a:rPr>
              <a:t>https://</a:t>
            </a:r>
            <a:r>
              <a:rPr lang="es-AR" dirty="0" smtClean="0">
                <a:hlinkClick r:id="rId2"/>
              </a:rPr>
              <a:t>github.com/lvc0107/wrf_mendieta</a:t>
            </a:r>
            <a:endParaRPr lang="es-AR" dirty="0" smtClean="0"/>
          </a:p>
          <a:p>
            <a:endParaRPr lang="es-AR" dirty="0"/>
          </a:p>
        </p:txBody>
      </p:sp>
      <p:pic>
        <p:nvPicPr>
          <p:cNvPr id="3" name="Picture 2"/>
          <p:cNvPicPr>
            <a:picLocks noChangeAspect="1"/>
          </p:cNvPicPr>
          <p:nvPr/>
        </p:nvPicPr>
        <p:blipFill>
          <a:blip r:embed="rId3"/>
          <a:stretch>
            <a:fillRect/>
          </a:stretch>
        </p:blipFill>
        <p:spPr>
          <a:xfrm>
            <a:off x="1740441" y="3513833"/>
            <a:ext cx="9317383" cy="838200"/>
          </a:xfrm>
          <a:prstGeom prst="rect">
            <a:avLst/>
          </a:prstGeom>
        </p:spPr>
      </p:pic>
    </p:spTree>
    <p:extLst>
      <p:ext uri="{BB962C8B-B14F-4D97-AF65-F5344CB8AC3E}">
        <p14:creationId xmlns:p14="http://schemas.microsoft.com/office/powerpoint/2010/main" val="387229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NI" dirty="0" smtClean="0"/>
              <a:t>Pronostico</a:t>
            </a:r>
            <a:r>
              <a:rPr lang="en-US" dirty="0" smtClean="0"/>
              <a:t> </a:t>
            </a:r>
            <a:r>
              <a:rPr lang="en-US" dirty="0" smtClean="0"/>
              <a:t>para CAEARTE</a:t>
            </a:r>
            <a:endParaRPr lang="en-US" dirty="0"/>
          </a:p>
        </p:txBody>
      </p:sp>
      <p:sp>
        <p:nvSpPr>
          <p:cNvPr id="2" name="Content Placeholder 1"/>
          <p:cNvSpPr>
            <a:spLocks noGrp="1"/>
          </p:cNvSpPr>
          <p:nvPr>
            <p:ph idx="1"/>
          </p:nvPr>
        </p:nvSpPr>
        <p:spPr/>
        <p:txBody>
          <a:bodyPr>
            <a:normAutofit fontScale="55000" lnSpcReduction="20000"/>
          </a:bodyPr>
          <a:lstStyle/>
          <a:p>
            <a:r>
              <a:rPr lang="es-AR" sz="4500" dirty="0" smtClean="0"/>
              <a:t>Resultados:</a:t>
            </a:r>
          </a:p>
          <a:p>
            <a:r>
              <a:rPr lang="es-AR" sz="4500" dirty="0" smtClean="0"/>
              <a:t>La ejecución genera </a:t>
            </a:r>
            <a:r>
              <a:rPr lang="es-AR" sz="4500" dirty="0" smtClean="0"/>
              <a:t>resultados en </a:t>
            </a:r>
            <a:r>
              <a:rPr lang="es-AR" sz="4500" dirty="0" smtClean="0"/>
              <a:t>los siguientes directorios</a:t>
            </a:r>
          </a:p>
          <a:p>
            <a:endParaRPr lang="es-AR" dirty="0" smtClean="0"/>
          </a:p>
          <a:p>
            <a:endParaRPr lang="es-AR" dirty="0" smtClean="0"/>
          </a:p>
          <a:p>
            <a:endParaRPr lang="es-AR" dirty="0" smtClean="0"/>
          </a:p>
          <a:p>
            <a:r>
              <a:rPr lang="es-AR" sz="4500" dirty="0"/>
              <a:t>Y </a:t>
            </a:r>
            <a:r>
              <a:rPr lang="es-AR" sz="4500" dirty="0"/>
              <a:t>La ejecución genera </a:t>
            </a:r>
            <a:r>
              <a:rPr lang="es-AR" sz="4500" dirty="0" err="1"/>
              <a:t>logs</a:t>
            </a:r>
            <a:r>
              <a:rPr lang="es-AR" sz="4500" dirty="0"/>
              <a:t> </a:t>
            </a:r>
            <a:r>
              <a:rPr lang="es-AR" sz="4500" dirty="0"/>
              <a:t>en los siguientes </a:t>
            </a:r>
            <a:r>
              <a:rPr lang="es-AR" sz="4500" dirty="0"/>
              <a:t>directorios</a:t>
            </a:r>
          </a:p>
          <a:p>
            <a:endParaRPr lang="es-AR" dirty="0"/>
          </a:p>
          <a:p>
            <a:endParaRPr lang="es-AR" dirty="0" smtClean="0"/>
          </a:p>
          <a:p>
            <a:endParaRPr lang="es-AR" dirty="0" smtClean="0"/>
          </a:p>
          <a:p>
            <a:endParaRPr lang="es-AR" dirty="0" smtClean="0"/>
          </a:p>
          <a:p>
            <a:pPr marL="0" indent="0">
              <a:buNone/>
            </a:pPr>
            <a:r>
              <a:rPr lang="es-AR" sz="3600" dirty="0" smtClean="0">
                <a:hlinkClick r:id="rId2"/>
              </a:rPr>
              <a:t>https</a:t>
            </a:r>
            <a:r>
              <a:rPr lang="es-AR" sz="3600" dirty="0">
                <a:hlinkClick r:id="rId2"/>
              </a:rPr>
              <a:t>://</a:t>
            </a:r>
            <a:r>
              <a:rPr lang="es-AR" sz="3600" dirty="0" smtClean="0">
                <a:hlinkClick r:id="rId2"/>
              </a:rPr>
              <a:t>github.com/lvc0107/wrf_mendieta</a:t>
            </a:r>
            <a:endParaRPr lang="es-AR" sz="3600" dirty="0" smtClean="0"/>
          </a:p>
          <a:p>
            <a:endParaRPr lang="es-AR" dirty="0"/>
          </a:p>
        </p:txBody>
      </p:sp>
      <p:pic>
        <p:nvPicPr>
          <p:cNvPr id="6" name="Picture 5"/>
          <p:cNvPicPr>
            <a:picLocks noChangeAspect="1"/>
          </p:cNvPicPr>
          <p:nvPr/>
        </p:nvPicPr>
        <p:blipFill>
          <a:blip r:embed="rId3"/>
          <a:stretch>
            <a:fillRect/>
          </a:stretch>
        </p:blipFill>
        <p:spPr>
          <a:xfrm>
            <a:off x="1415323" y="2729787"/>
            <a:ext cx="7754130" cy="775413"/>
          </a:xfrm>
          <a:prstGeom prst="rect">
            <a:avLst/>
          </a:prstGeom>
        </p:spPr>
      </p:pic>
      <p:pic>
        <p:nvPicPr>
          <p:cNvPr id="8" name="Picture 7"/>
          <p:cNvPicPr>
            <a:picLocks noChangeAspect="1"/>
          </p:cNvPicPr>
          <p:nvPr/>
        </p:nvPicPr>
        <p:blipFill>
          <a:blip r:embed="rId4"/>
          <a:stretch>
            <a:fillRect/>
          </a:stretch>
        </p:blipFill>
        <p:spPr>
          <a:xfrm>
            <a:off x="1415323" y="4533190"/>
            <a:ext cx="7879489" cy="764881"/>
          </a:xfrm>
          <a:prstGeom prst="rect">
            <a:avLst/>
          </a:prstGeom>
        </p:spPr>
      </p:pic>
    </p:spTree>
    <p:extLst>
      <p:ext uri="{BB962C8B-B14F-4D97-AF65-F5344CB8AC3E}">
        <p14:creationId xmlns:p14="http://schemas.microsoft.com/office/powerpoint/2010/main" val="750843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Performance </a:t>
            </a:r>
            <a:r>
              <a:rPr lang="en-US" dirty="0" err="1" smtClean="0"/>
              <a:t>obtenida</a:t>
            </a:r>
            <a:r>
              <a:rPr lang="en-US" dirty="0" smtClean="0"/>
              <a:t> </a:t>
            </a:r>
            <a:r>
              <a:rPr lang="en-US" dirty="0" smtClean="0"/>
              <a:t>para </a:t>
            </a:r>
            <a:r>
              <a:rPr lang="en-US" dirty="0" err="1" smtClean="0"/>
              <a:t>los</a:t>
            </a:r>
            <a:r>
              <a:rPr lang="en-US" dirty="0" smtClean="0"/>
              <a:t> </a:t>
            </a:r>
            <a:r>
              <a:rPr lang="en-US" dirty="0" err="1" smtClean="0"/>
              <a:t>pronosticos</a:t>
            </a:r>
            <a:r>
              <a:rPr lang="en-US" dirty="0" smtClean="0"/>
              <a:t> </a:t>
            </a:r>
            <a:r>
              <a:rPr lang="en-US" dirty="0" smtClean="0"/>
              <a:t>de </a:t>
            </a:r>
            <a:r>
              <a:rPr lang="en-US" dirty="0" smtClean="0"/>
              <a:t>36 </a:t>
            </a:r>
            <a:r>
              <a:rPr lang="en-US" dirty="0" err="1" smtClean="0"/>
              <a:t>hs</a:t>
            </a:r>
            <a:r>
              <a:rPr lang="en-US" dirty="0" smtClean="0"/>
              <a:t> de </a:t>
            </a:r>
            <a:r>
              <a:rPr lang="en-US" dirty="0" err="1" smtClean="0"/>
              <a:t>todas</a:t>
            </a:r>
            <a:r>
              <a:rPr lang="en-US" dirty="0" smtClean="0"/>
              <a:t> las </a:t>
            </a:r>
            <a:r>
              <a:rPr lang="en-US" dirty="0" err="1" smtClean="0"/>
              <a:t>localidades</a:t>
            </a:r>
            <a:r>
              <a:rPr lang="en-US" dirty="0" smtClean="0"/>
              <a:t> de </a:t>
            </a:r>
            <a:r>
              <a:rPr lang="en-US" dirty="0" smtClean="0"/>
              <a:t>Cordoba</a:t>
            </a:r>
            <a:endParaRPr lang="en-US" dirty="0"/>
          </a:p>
        </p:txBody>
      </p:sp>
      <p:graphicFrame>
        <p:nvGraphicFramePr>
          <p:cNvPr id="9" name="Content Placeholder 8" descr="Clustered column chart showing the values of 3 series for 4 categories"/>
          <p:cNvGraphicFramePr>
            <a:graphicFrameLocks noGrp="1"/>
          </p:cNvGraphicFramePr>
          <p:nvPr>
            <p:ph idx="1"/>
            <p:extLst>
              <p:ext uri="{D42A27DB-BD31-4B8C-83A1-F6EECF244321}">
                <p14:modId xmlns:p14="http://schemas.microsoft.com/office/powerpoint/2010/main" val="3821957502"/>
              </p:ext>
            </p:extLst>
          </p:nvPr>
        </p:nvGraphicFramePr>
        <p:xfrm>
          <a:off x="1219200" y="1701800"/>
          <a:ext cx="10360025" cy="44624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0061401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 </a:t>
            </a:r>
            <a:r>
              <a:rPr lang="en-US" dirty="0" err="1" smtClean="0"/>
              <a:t>meteogramas</a:t>
            </a:r>
            <a:r>
              <a:rPr lang="en-US" dirty="0" smtClean="0"/>
              <a:t> </a:t>
            </a:r>
            <a:r>
              <a:rPr lang="en-US" dirty="0" err="1" smtClean="0"/>
              <a:t>producidos</a:t>
            </a:r>
            <a:r>
              <a:rPr lang="en-US" dirty="0" smtClean="0"/>
              <a:t> </a:t>
            </a:r>
            <a:r>
              <a:rPr lang="en-US" dirty="0" err="1" smtClean="0"/>
              <a:t>por</a:t>
            </a:r>
            <a:r>
              <a:rPr lang="en-US" dirty="0" smtClean="0"/>
              <a:t> grads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1612" y="1414223"/>
            <a:ext cx="7630696" cy="5283456"/>
          </a:xfrm>
          <a:prstGeom prst="rect">
            <a:avLst/>
          </a:prstGeom>
        </p:spPr>
      </p:pic>
    </p:spTree>
    <p:extLst>
      <p:ext uri="{BB962C8B-B14F-4D97-AF65-F5344CB8AC3E}">
        <p14:creationId xmlns:p14="http://schemas.microsoft.com/office/powerpoint/2010/main" val="3878928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42819" y="1930530"/>
            <a:ext cx="6400800" cy="1323439"/>
          </a:xfrm>
          <a:prstGeom prst="rect">
            <a:avLst/>
          </a:prstGeom>
          <a:noFill/>
        </p:spPr>
        <p:txBody>
          <a:bodyPr wrap="square" rtlCol="0">
            <a:spAutoFit/>
          </a:bodyPr>
          <a:lstStyle/>
          <a:p>
            <a:r>
              <a:rPr lang="es-AR" sz="2000" dirty="0" smtClean="0"/>
              <a:t>El modelo divide La </a:t>
            </a:r>
            <a:r>
              <a:rPr lang="es-AR" sz="2000" dirty="0"/>
              <a:t>atmósfera </a:t>
            </a:r>
            <a:r>
              <a:rPr lang="es-AR" sz="2000" dirty="0" smtClean="0"/>
              <a:t>en </a:t>
            </a:r>
            <a:r>
              <a:rPr lang="es-AR" sz="2000" dirty="0"/>
              <a:t>varias capas discretas horizontales y cada una de ellas a su vez es dividida en</a:t>
            </a:r>
          </a:p>
          <a:p>
            <a:r>
              <a:rPr lang="es-AR" sz="2000" dirty="0"/>
              <a:t>un número de celdas, donde las variables son </a:t>
            </a:r>
            <a:endParaRPr lang="es-AR" sz="2000" dirty="0" smtClean="0"/>
          </a:p>
          <a:p>
            <a:r>
              <a:rPr lang="es-AR" sz="2000" dirty="0" smtClean="0"/>
              <a:t>evaluadas </a:t>
            </a:r>
            <a:r>
              <a:rPr lang="es-AR" sz="2000" dirty="0"/>
              <a:t>en el centro de cada celda</a:t>
            </a:r>
          </a:p>
        </p:txBody>
      </p:sp>
      <p:pic>
        <p:nvPicPr>
          <p:cNvPr id="8" name="Content Placeholder 2"/>
          <p:cNvPicPr>
            <a:picLocks noGrp="1" noChangeAspect="1"/>
          </p:cNvPicPr>
          <p:nvPr>
            <p:ph idx="1"/>
          </p:nvPr>
        </p:nvPicPr>
        <p:blipFill>
          <a:blip r:embed="rId2"/>
          <a:stretch>
            <a:fillRect/>
          </a:stretch>
        </p:blipFill>
        <p:spPr>
          <a:xfrm>
            <a:off x="7313612" y="1556138"/>
            <a:ext cx="3477159" cy="3395663"/>
          </a:xfrm>
          <a:prstGeom prst="rect">
            <a:avLst/>
          </a:prstGeom>
        </p:spPr>
      </p:pic>
      <p:sp>
        <p:nvSpPr>
          <p:cNvPr id="9"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s-PE" sz="2400" dirty="0" smtClean="0"/>
              <a:t>modelo</a:t>
            </a:r>
            <a:r>
              <a:rPr lang="en-US" sz="2400" dirty="0" smtClean="0"/>
              <a:t> </a:t>
            </a:r>
            <a:r>
              <a:rPr lang="es-PY" sz="2400" dirty="0" smtClean="0"/>
              <a:t>atmosférico</a:t>
            </a:r>
            <a:endParaRPr lang="es-PY" sz="2400" dirty="0"/>
          </a:p>
        </p:txBody>
      </p:sp>
    </p:spTree>
    <p:extLst>
      <p:ext uri="{BB962C8B-B14F-4D97-AF65-F5344CB8AC3E}">
        <p14:creationId xmlns:p14="http://schemas.microsoft.com/office/powerpoint/2010/main" val="399692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 </a:t>
            </a:r>
            <a:r>
              <a:rPr lang="es-PY" dirty="0" smtClean="0"/>
              <a:t>Análisis</a:t>
            </a:r>
            <a:r>
              <a:rPr lang="en-US" dirty="0" smtClean="0"/>
              <a:t> </a:t>
            </a:r>
            <a:r>
              <a:rPr lang="en-US" dirty="0" smtClean="0"/>
              <a:t>de </a:t>
            </a:r>
            <a:r>
              <a:rPr lang="en-US" dirty="0" smtClean="0"/>
              <a:t>ensembles</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8883" y="1447800"/>
            <a:ext cx="10058400" cy="5262904"/>
          </a:xfrm>
          <a:prstGeom prst="rect">
            <a:avLst/>
          </a:prstGeom>
        </p:spPr>
      </p:pic>
    </p:spTree>
    <p:extLst>
      <p:ext uri="{BB962C8B-B14F-4D97-AF65-F5344CB8AC3E}">
        <p14:creationId xmlns:p14="http://schemas.microsoft.com/office/powerpoint/2010/main" val="15899463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NI" dirty="0" smtClean="0"/>
              <a:t>Pronostico</a:t>
            </a:r>
            <a:r>
              <a:rPr lang="en-US" dirty="0" smtClean="0"/>
              <a:t> </a:t>
            </a:r>
            <a:r>
              <a:rPr lang="en-US" dirty="0" smtClean="0"/>
              <a:t>para CAEARTE: </a:t>
            </a:r>
            <a:r>
              <a:rPr lang="es-419" dirty="0" smtClean="0"/>
              <a:t>Resultados</a:t>
            </a:r>
            <a:endParaRPr lang="es-419"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2012" y="1701800"/>
            <a:ext cx="3519899" cy="455650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6812" y="1701800"/>
            <a:ext cx="3505200" cy="4537476"/>
          </a:xfrm>
          <a:prstGeom prst="rect">
            <a:avLst/>
          </a:prstGeom>
        </p:spPr>
      </p:pic>
    </p:spTree>
    <p:extLst>
      <p:ext uri="{BB962C8B-B14F-4D97-AF65-F5344CB8AC3E}">
        <p14:creationId xmlns:p14="http://schemas.microsoft.com/office/powerpoint/2010/main" val="113190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Pronostico</a:t>
            </a:r>
            <a:r>
              <a:rPr lang="en-US" dirty="0" smtClean="0"/>
              <a:t> para CAEARTE: </a:t>
            </a:r>
            <a:r>
              <a:rPr lang="en-US" dirty="0" err="1" smtClean="0"/>
              <a:t>resultados</a:t>
            </a:r>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3412" y="1752600"/>
            <a:ext cx="3581400" cy="4636116"/>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0212" y="1981200"/>
            <a:ext cx="3379869" cy="3713635"/>
          </a:xfrm>
          <a:prstGeom prst="rect">
            <a:avLst/>
          </a:prstGeom>
        </p:spPr>
      </p:pic>
    </p:spTree>
    <p:extLst>
      <p:ext uri="{BB962C8B-B14F-4D97-AF65-F5344CB8AC3E}">
        <p14:creationId xmlns:p14="http://schemas.microsoft.com/office/powerpoint/2010/main" val="535085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Proyectos</a:t>
            </a:r>
            <a:r>
              <a:rPr lang="en-US" dirty="0"/>
              <a:t> </a:t>
            </a:r>
            <a:r>
              <a:rPr lang="en-US" dirty="0" err="1"/>
              <a:t>futuros</a:t>
            </a:r>
            <a:r>
              <a:rPr lang="en-US" dirty="0"/>
              <a:t/>
            </a:r>
            <a:br>
              <a:rPr lang="en-US" dirty="0"/>
            </a:br>
            <a:endParaRPr lang="en-US" dirty="0"/>
          </a:p>
        </p:txBody>
      </p:sp>
      <p:sp>
        <p:nvSpPr>
          <p:cNvPr id="4" name="Title 6"/>
          <p:cNvSpPr txBox="1">
            <a:spLocks/>
          </p:cNvSpPr>
          <p:nvPr/>
        </p:nvSpPr>
        <p:spPr>
          <a:xfrm>
            <a:off x="1218883" y="1219200"/>
            <a:ext cx="10360501" cy="327660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pPr marL="571500" indent="-571500">
              <a:buFont typeface="Arial" panose="020B0604020202020204" pitchFamily="34" charset="0"/>
              <a:buChar char="•"/>
            </a:pPr>
            <a:r>
              <a:rPr lang="en-US" sz="2400" dirty="0" err="1" smtClean="0"/>
              <a:t>Instalar</a:t>
            </a:r>
            <a:r>
              <a:rPr lang="en-US" sz="2400" dirty="0" smtClean="0"/>
              <a:t> WRF </a:t>
            </a:r>
            <a:r>
              <a:rPr lang="es-NI" sz="2400" dirty="0" smtClean="0"/>
              <a:t>como</a:t>
            </a:r>
            <a:r>
              <a:rPr lang="en-US" sz="2400" dirty="0" smtClean="0"/>
              <a:t> </a:t>
            </a:r>
            <a:r>
              <a:rPr lang="en-US" sz="2400" dirty="0" smtClean="0"/>
              <a:t>modulo: </a:t>
            </a:r>
            <a:r>
              <a:rPr lang="en-US" sz="2400" dirty="0"/>
              <a:t>module load WRF</a:t>
            </a:r>
            <a:br>
              <a:rPr lang="en-US" sz="2400" dirty="0"/>
            </a:br>
            <a:endParaRPr lang="en-US" sz="2400" dirty="0" smtClean="0"/>
          </a:p>
          <a:p>
            <a:pPr marL="571500" indent="-571500">
              <a:buFont typeface="Arial" panose="020B0604020202020204" pitchFamily="34" charset="0"/>
              <a:buChar char="•"/>
            </a:pPr>
            <a:r>
              <a:rPr lang="en-US" sz="2400" dirty="0" err="1" smtClean="0"/>
              <a:t>Agregar</a:t>
            </a:r>
            <a:r>
              <a:rPr lang="en-US" sz="2400" dirty="0" smtClean="0"/>
              <a:t> </a:t>
            </a:r>
            <a:r>
              <a:rPr lang="es-PA" sz="2400" dirty="0" smtClean="0"/>
              <a:t>soporte</a:t>
            </a:r>
            <a:r>
              <a:rPr lang="en-US" sz="2400" dirty="0" smtClean="0"/>
              <a:t> </a:t>
            </a:r>
            <a:r>
              <a:rPr lang="en-US" sz="2400" dirty="0" smtClean="0"/>
              <a:t>para GPU/XEON phi</a:t>
            </a:r>
          </a:p>
          <a:p>
            <a:endParaRPr lang="en-US" sz="2400" dirty="0" smtClean="0"/>
          </a:p>
          <a:p>
            <a:pPr marL="571500" indent="-571500">
              <a:buFont typeface="Arial" panose="020B0604020202020204" pitchFamily="34" charset="0"/>
              <a:buChar char="•"/>
            </a:pPr>
            <a:r>
              <a:rPr lang="en-US" sz="2400" dirty="0" err="1" smtClean="0"/>
              <a:t>Adquirir</a:t>
            </a:r>
            <a:r>
              <a:rPr lang="en-US" sz="2400" dirty="0" smtClean="0"/>
              <a:t> </a:t>
            </a:r>
            <a:r>
              <a:rPr lang="en-US" sz="2400" dirty="0" err="1" smtClean="0"/>
              <a:t>nodo</a:t>
            </a:r>
            <a:r>
              <a:rPr lang="en-US" sz="2400" dirty="0" smtClean="0"/>
              <a:t>(s)  para </a:t>
            </a:r>
            <a:r>
              <a:rPr lang="en-US" sz="2400" dirty="0" err="1" smtClean="0"/>
              <a:t>uso</a:t>
            </a:r>
            <a:r>
              <a:rPr lang="en-US" sz="2400" dirty="0" smtClean="0"/>
              <a:t> </a:t>
            </a:r>
            <a:r>
              <a:rPr lang="en-US" sz="2400" dirty="0" err="1" smtClean="0"/>
              <a:t>dedicado</a:t>
            </a:r>
            <a:r>
              <a:rPr lang="en-US" sz="2400" dirty="0" smtClean="0"/>
              <a:t> de WRF</a:t>
            </a:r>
            <a:br>
              <a:rPr lang="en-US" sz="2400" dirty="0" smtClean="0"/>
            </a:br>
            <a:r>
              <a:rPr lang="en-US" sz="2400" dirty="0" smtClean="0"/>
              <a:t/>
            </a:r>
            <a:br>
              <a:rPr lang="en-US" sz="2400" dirty="0" smtClean="0"/>
            </a:br>
            <a:endParaRPr lang="en-US" sz="2400" dirty="0"/>
          </a:p>
        </p:txBody>
      </p:sp>
    </p:spTree>
    <p:extLst>
      <p:ext uri="{BB962C8B-B14F-4D97-AF65-F5344CB8AC3E}">
        <p14:creationId xmlns:p14="http://schemas.microsoft.com/office/powerpoint/2010/main" val="3903824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smtClean="0"/>
              <a:t>Agregar</a:t>
            </a:r>
            <a:r>
              <a:rPr lang="en-US" dirty="0" smtClean="0"/>
              <a:t> </a:t>
            </a:r>
            <a:r>
              <a:rPr lang="en-US" dirty="0" err="1" smtClean="0"/>
              <a:t>soporte</a:t>
            </a:r>
            <a:r>
              <a:rPr lang="en-US" dirty="0" smtClean="0"/>
              <a:t> para GPU</a:t>
            </a:r>
            <a:endParaRPr lang="en-US" dirty="0"/>
          </a:p>
        </p:txBody>
      </p:sp>
      <p:sp>
        <p:nvSpPr>
          <p:cNvPr id="2" name="Content Placeholder 1"/>
          <p:cNvSpPr>
            <a:spLocks noGrp="1"/>
          </p:cNvSpPr>
          <p:nvPr>
            <p:ph idx="1"/>
          </p:nvPr>
        </p:nvSpPr>
        <p:spPr/>
        <p:txBody>
          <a:bodyPr/>
          <a:lstStyle/>
          <a:p>
            <a:pPr marL="0" indent="0">
              <a:buNone/>
            </a:pPr>
            <a:r>
              <a:rPr lang="es-AR" dirty="0" smtClean="0"/>
              <a:t>Mendieta cuenta con placas aceleradoras GPU para obtener paralelismo masivo(mas performance)</a:t>
            </a:r>
            <a:br>
              <a:rPr lang="es-AR" dirty="0" smtClean="0"/>
            </a:br>
            <a:endParaRPr lang="es-AR" dirty="0" smtClean="0"/>
          </a:p>
          <a:p>
            <a:r>
              <a:rPr lang="es-AR" dirty="0" err="1" smtClean="0"/>
              <a:t>Nvidia</a:t>
            </a:r>
            <a:endParaRPr lang="es-AR" dirty="0" smtClean="0"/>
          </a:p>
          <a:p>
            <a:r>
              <a:rPr lang="es-AR" dirty="0" smtClean="0"/>
              <a:t>Intel XEON PHI</a:t>
            </a:r>
            <a:br>
              <a:rPr lang="es-AR" dirty="0" smtClean="0"/>
            </a:br>
            <a:endParaRPr lang="es-AR" dirty="0" smtClean="0"/>
          </a:p>
          <a:p>
            <a:endParaRPr lang="es-AR" dirty="0"/>
          </a:p>
        </p:txBody>
      </p:sp>
      <p:pic>
        <p:nvPicPr>
          <p:cNvPr id="3" name="Picture 2"/>
          <p:cNvPicPr>
            <a:picLocks noChangeAspect="1"/>
          </p:cNvPicPr>
          <p:nvPr/>
        </p:nvPicPr>
        <p:blipFill>
          <a:blip r:embed="rId2"/>
          <a:stretch>
            <a:fillRect/>
          </a:stretch>
        </p:blipFill>
        <p:spPr>
          <a:xfrm>
            <a:off x="3881687" y="4173279"/>
            <a:ext cx="4490452" cy="2193987"/>
          </a:xfrm>
          <a:prstGeom prst="rect">
            <a:avLst/>
          </a:prstGeom>
        </p:spPr>
      </p:pic>
      <p:pic>
        <p:nvPicPr>
          <p:cNvPr id="4" name="Picture 3"/>
          <p:cNvPicPr>
            <a:picLocks noChangeAspect="1"/>
          </p:cNvPicPr>
          <p:nvPr/>
        </p:nvPicPr>
        <p:blipFill>
          <a:blip r:embed="rId3"/>
          <a:stretch>
            <a:fillRect/>
          </a:stretch>
        </p:blipFill>
        <p:spPr>
          <a:xfrm>
            <a:off x="8594724" y="2362200"/>
            <a:ext cx="3207245" cy="1952633"/>
          </a:xfrm>
          <a:prstGeom prst="rect">
            <a:avLst/>
          </a:prstGeom>
        </p:spPr>
      </p:pic>
    </p:spTree>
    <p:extLst>
      <p:ext uri="{BB962C8B-B14F-4D97-AF65-F5344CB8AC3E}">
        <p14:creationId xmlns:p14="http://schemas.microsoft.com/office/powerpoint/2010/main" val="3500951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HN" dirty="0" smtClean="0"/>
              <a:t>Instalar</a:t>
            </a:r>
            <a:r>
              <a:rPr lang="en-US" dirty="0" smtClean="0"/>
              <a:t> </a:t>
            </a:r>
            <a:r>
              <a:rPr lang="en-US" dirty="0"/>
              <a:t>WRF </a:t>
            </a:r>
            <a:r>
              <a:rPr lang="es-NI" dirty="0" smtClean="0"/>
              <a:t>como</a:t>
            </a:r>
            <a:r>
              <a:rPr lang="en-US" dirty="0" smtClean="0"/>
              <a:t> </a:t>
            </a:r>
            <a:r>
              <a:rPr lang="en-US" dirty="0"/>
              <a:t>modulo: module load </a:t>
            </a:r>
            <a:r>
              <a:rPr lang="en-US" dirty="0" smtClean="0"/>
              <a:t>WRF</a:t>
            </a:r>
            <a:endParaRPr lang="en-US" dirty="0"/>
          </a:p>
        </p:txBody>
      </p:sp>
      <p:sp>
        <p:nvSpPr>
          <p:cNvPr id="2" name="Content Placeholder 1"/>
          <p:cNvSpPr>
            <a:spLocks noGrp="1"/>
          </p:cNvSpPr>
          <p:nvPr>
            <p:ph idx="1"/>
          </p:nvPr>
        </p:nvSpPr>
        <p:spPr/>
        <p:txBody>
          <a:bodyPr/>
          <a:lstStyle/>
          <a:p>
            <a:pPr marL="0" indent="0">
              <a:buNone/>
            </a:pPr>
            <a:r>
              <a:rPr lang="es-AR" dirty="0" smtClean="0"/>
              <a:t>Una sola instancia de WRF disponible como modulo en Mendieta para que dicha instancia sea usada por </a:t>
            </a:r>
            <a:r>
              <a:rPr lang="es-AR" dirty="0" smtClean="0"/>
              <a:t>múltiples </a:t>
            </a:r>
            <a:r>
              <a:rPr lang="es-AR" dirty="0" smtClean="0"/>
              <a:t>usuarios  con el fin de lograr establecer una comunidad de usuarios y expertos que ayuden a mejorar la implementación de WRF en el </a:t>
            </a:r>
            <a:r>
              <a:rPr lang="es-AR" dirty="0" err="1" smtClean="0"/>
              <a:t>cluster</a:t>
            </a:r>
            <a:endParaRPr lang="es-AR" dirty="0"/>
          </a:p>
        </p:txBody>
      </p:sp>
    </p:spTree>
    <p:extLst>
      <p:ext uri="{BB962C8B-B14F-4D97-AF65-F5344CB8AC3E}">
        <p14:creationId xmlns:p14="http://schemas.microsoft.com/office/powerpoint/2010/main" val="1110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103812" y="2514600"/>
            <a:ext cx="3505199" cy="1223963"/>
          </a:xfrm>
        </p:spPr>
        <p:txBody>
          <a:bodyPr>
            <a:normAutofit/>
          </a:bodyPr>
          <a:lstStyle/>
          <a:p>
            <a:r>
              <a:rPr lang="en-US" sz="4800" dirty="0" smtClean="0"/>
              <a:t>Q &amp; A </a:t>
            </a:r>
            <a:endParaRPr lang="en-US" sz="4800" dirty="0"/>
          </a:p>
        </p:txBody>
      </p:sp>
    </p:spTree>
    <p:extLst>
      <p:ext uri="{BB962C8B-B14F-4D97-AF65-F5344CB8AC3E}">
        <p14:creationId xmlns:p14="http://schemas.microsoft.com/office/powerpoint/2010/main" val="121902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s-419" sz="2400" dirty="0" smtClean="0"/>
              <a:t>Discretizaci</a:t>
            </a:r>
            <a:r>
              <a:rPr lang="es-AR" sz="2400" dirty="0" smtClean="0"/>
              <a:t>ó</a:t>
            </a:r>
            <a:r>
              <a:rPr lang="es-419" sz="2400" dirty="0" smtClean="0"/>
              <a:t>n</a:t>
            </a:r>
            <a:r>
              <a:rPr lang="en-US" sz="2400" dirty="0" smtClean="0"/>
              <a:t> </a:t>
            </a:r>
            <a:r>
              <a:rPr lang="en-US" sz="2400" dirty="0"/>
              <a:t>del </a:t>
            </a:r>
            <a:r>
              <a:rPr lang="es-PR" sz="2400" dirty="0" smtClean="0"/>
              <a:t>modelo</a:t>
            </a:r>
            <a:r>
              <a:rPr lang="en-US" sz="2400" dirty="0" smtClean="0"/>
              <a:t> </a:t>
            </a:r>
            <a:r>
              <a:rPr lang="es-PY" sz="2400" dirty="0" smtClean="0"/>
              <a:t>atmosférico</a:t>
            </a:r>
            <a:endParaRPr lang="es-PY"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ES" sz="2800" dirty="0" smtClean="0"/>
              <a:t>resolución</a:t>
            </a:r>
            <a:r>
              <a:rPr lang="en-US" sz="2800" dirty="0" smtClean="0"/>
              <a:t> </a:t>
            </a:r>
          </a:p>
          <a:p>
            <a:r>
              <a:rPr lang="es-NI" sz="2800" dirty="0" smtClean="0"/>
              <a:t>sobre</a:t>
            </a:r>
            <a:r>
              <a:rPr lang="en-US" sz="2800" dirty="0" smtClean="0"/>
              <a:t> </a:t>
            </a:r>
            <a:r>
              <a:rPr lang="es-NI" sz="2800" dirty="0" smtClean="0"/>
              <a:t>dominios</a:t>
            </a:r>
            <a:r>
              <a:rPr lang="en-US" sz="2800" dirty="0" smtClean="0"/>
              <a:t> mas </a:t>
            </a:r>
            <a:r>
              <a:rPr lang="es-PY" sz="2800" dirty="0" smtClean="0"/>
              <a:t>pequeños</a:t>
            </a:r>
            <a:endParaRPr lang="es-PY"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7518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s-NI" sz="2400" dirty="0" smtClean="0"/>
              <a:t>modelo</a:t>
            </a:r>
            <a:r>
              <a:rPr lang="en-US" sz="2400" dirty="0" smtClean="0"/>
              <a:t> </a:t>
            </a:r>
            <a:r>
              <a:rPr lang="es-CR" sz="2400" dirty="0" smtClean="0"/>
              <a:t>atmosférico</a:t>
            </a:r>
            <a:endParaRPr lang="es-CR"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PR" sz="2800" dirty="0" smtClean="0"/>
              <a:t>resolución</a:t>
            </a:r>
            <a:r>
              <a:rPr lang="en-US" sz="2800" dirty="0" smtClean="0"/>
              <a:t> </a:t>
            </a:r>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79823" y="441350"/>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34301721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pic>
        <p:nvPicPr>
          <p:cNvPr id="3" name="Content Placeholder 2"/>
          <p:cNvPicPr>
            <a:picLocks noGrp="1" noChangeAspect="1"/>
          </p:cNvPicPr>
          <p:nvPr>
            <p:ph idx="1"/>
          </p:nvPr>
        </p:nvPicPr>
        <p:blipFill>
          <a:blip r:embed="rId3"/>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n-US" sz="2400" dirty="0" err="1"/>
              <a:t>modelo</a:t>
            </a:r>
            <a:r>
              <a:rPr lang="en-US" sz="2400" dirty="0"/>
              <a:t> </a:t>
            </a:r>
            <a:r>
              <a:rPr lang="es-PY" sz="2400" dirty="0" smtClean="0"/>
              <a:t>atmosférico</a:t>
            </a:r>
            <a:endParaRPr lang="es-PY" sz="2400"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MX" sz="2800" dirty="0" smtClean="0"/>
              <a:t>resolución</a:t>
            </a:r>
            <a:r>
              <a:rPr lang="en-US" sz="2800" dirty="0" smtClean="0"/>
              <a:t> </a:t>
            </a:r>
            <a:endParaRPr lang="en-US" sz="2800" dirty="0" smtClean="0"/>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33878" y="3553969"/>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2388182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a:blip r:embed="rId2"/>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smtClean="0"/>
              <a:t>Discretización </a:t>
            </a:r>
            <a:r>
              <a:rPr lang="en-US" sz="2400" dirty="0"/>
              <a:t>del </a:t>
            </a:r>
            <a:r>
              <a:rPr lang="en-US" sz="2400" dirty="0" err="1"/>
              <a:t>modelo</a:t>
            </a:r>
            <a:r>
              <a:rPr lang="en-US" sz="2400" dirty="0"/>
              <a:t> </a:t>
            </a:r>
            <a:r>
              <a:rPr lang="es-GT" sz="2400" dirty="0" smtClean="0"/>
              <a:t>atmosférico</a:t>
            </a:r>
            <a:endParaRPr lang="es-GT" sz="24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3878" y="3553969"/>
            <a:ext cx="4319518" cy="29718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0640" y="3553969"/>
            <a:ext cx="4308701" cy="2944870"/>
          </a:xfrm>
          <a:prstGeom prst="rect">
            <a:avLst/>
          </a:prstGeom>
        </p:spPr>
      </p:pic>
      <p:sp>
        <p:nvSpPr>
          <p:cNvPr id="8" name="TextBox 7"/>
          <p:cNvSpPr txBox="1"/>
          <p:nvPr/>
        </p:nvSpPr>
        <p:spPr>
          <a:xfrm>
            <a:off x="1098007" y="1269496"/>
            <a:ext cx="6537431" cy="1815882"/>
          </a:xfrm>
          <a:prstGeom prst="rect">
            <a:avLst/>
          </a:prstGeom>
          <a:noFill/>
        </p:spPr>
        <p:txBody>
          <a:bodyPr wrap="none" rtlCol="0">
            <a:spAutoFit/>
          </a:bodyPr>
          <a:lstStyle/>
          <a:p>
            <a:r>
              <a:rPr lang="es-AR" sz="2800" dirty="0" smtClean="0"/>
              <a:t>De modelos </a:t>
            </a:r>
            <a:r>
              <a:rPr lang="es-AR" sz="2800" dirty="0"/>
              <a:t>globales </a:t>
            </a:r>
            <a:r>
              <a:rPr lang="es-AR" sz="2800" dirty="0" smtClean="0"/>
              <a:t>a modelos regionales</a:t>
            </a:r>
          </a:p>
          <a:p>
            <a:endParaRPr lang="es-AR" sz="2800" dirty="0"/>
          </a:p>
          <a:p>
            <a:r>
              <a:rPr lang="en-US" sz="2800" dirty="0" smtClean="0"/>
              <a:t> </a:t>
            </a:r>
            <a:r>
              <a:rPr lang="en-US" sz="2800" dirty="0"/>
              <a:t>regional = </a:t>
            </a:r>
            <a:r>
              <a:rPr lang="en-US" sz="2800" dirty="0" smtClean="0"/>
              <a:t>mayor </a:t>
            </a:r>
            <a:r>
              <a:rPr lang="es-PE" sz="2800" dirty="0" smtClean="0"/>
              <a:t>resolución</a:t>
            </a:r>
            <a:r>
              <a:rPr lang="en-US" sz="2800" dirty="0" smtClean="0"/>
              <a:t> </a:t>
            </a:r>
            <a:endParaRPr lang="en-US" sz="2800" dirty="0" smtClean="0"/>
          </a:p>
          <a:p>
            <a:r>
              <a:rPr lang="en-US" sz="2800" dirty="0" err="1" smtClean="0"/>
              <a:t>sobre</a:t>
            </a:r>
            <a:r>
              <a:rPr lang="en-US" sz="2800" dirty="0" smtClean="0"/>
              <a:t> </a:t>
            </a:r>
            <a:r>
              <a:rPr lang="en-US" sz="2800" dirty="0" err="1" smtClean="0"/>
              <a:t>dominios</a:t>
            </a:r>
            <a:r>
              <a:rPr lang="en-US" sz="2800" dirty="0" smtClean="0"/>
              <a:t> mas </a:t>
            </a:r>
            <a:r>
              <a:rPr lang="en-US" sz="2800" dirty="0" err="1" smtClean="0"/>
              <a:t>pequeños</a:t>
            </a:r>
            <a:endParaRPr lang="es-AR" sz="2800" dirty="0"/>
          </a:p>
        </p:txBody>
      </p:sp>
      <p:sp>
        <p:nvSpPr>
          <p:cNvPr id="9" name="Rectangle 8"/>
          <p:cNvSpPr/>
          <p:nvPr/>
        </p:nvSpPr>
        <p:spPr>
          <a:xfrm>
            <a:off x="6579823" y="3527039"/>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53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274637"/>
            <a:ext cx="2666999" cy="1223963"/>
          </a:xfrm>
        </p:spPr>
        <p:txBody>
          <a:bodyPr>
            <a:normAutofit fontScale="90000"/>
          </a:bodyPr>
          <a:lstStyle/>
          <a:p>
            <a:r>
              <a:rPr lang="en-US" dirty="0"/>
              <a:t/>
            </a:r>
            <a:br>
              <a:rPr lang="en-US" dirty="0"/>
            </a:br>
            <a:r>
              <a:rPr lang="en-US" sz="4000" dirty="0" err="1" smtClean="0"/>
              <a:t>Arquitectura</a:t>
            </a:r>
            <a:r>
              <a:rPr lang="en-US" sz="4000" dirty="0" smtClean="0"/>
              <a:t/>
            </a:r>
            <a:br>
              <a:rPr lang="en-US" sz="4000" dirty="0" smtClean="0"/>
            </a:br>
            <a:r>
              <a:rPr lang="en-US" sz="4000" dirty="0" smtClean="0"/>
              <a:t>de </a:t>
            </a:r>
            <a:r>
              <a:rPr lang="en-US" sz="4000" dirty="0"/>
              <a:t>WRF</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12" y="274636"/>
            <a:ext cx="7367031" cy="6172213"/>
          </a:xfrm>
          <a:prstGeom prst="rect">
            <a:avLst/>
          </a:prstGeom>
          <a:solidFill>
            <a:schemeClr val="accent1"/>
          </a:solidFill>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4388" y="2590800"/>
            <a:ext cx="2599845" cy="2270751"/>
          </a:xfrm>
          <a:prstGeom prst="rect">
            <a:avLst/>
          </a:prstGeom>
        </p:spPr>
      </p:pic>
      <p:sp>
        <p:nvSpPr>
          <p:cNvPr id="3" name="Right Arrow 2"/>
          <p:cNvSpPr/>
          <p:nvPr/>
        </p:nvSpPr>
        <p:spPr>
          <a:xfrm>
            <a:off x="3670743" y="3335933"/>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2550141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0C67BEE-D13F-4BD2-98A5-34D8A0977F68}">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4873beb7-5857-4685-be1f-d57550cc96cc"/>
    <ds:schemaRef ds:uri="http://www.w3.org/XML/1998/namespace"/>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9861</TotalTime>
  <Words>1256</Words>
  <Application>Microsoft Office PowerPoint</Application>
  <PresentationFormat>Custom</PresentationFormat>
  <Paragraphs>201</Paragraphs>
  <Slides>46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46</vt:i4>
      </vt:variant>
    </vt:vector>
  </HeadingPairs>
  <TitlesOfParts>
    <vt:vector size="49" baseType="lpstr">
      <vt:lpstr>Arial</vt:lpstr>
      <vt:lpstr>Calibri</vt:lpstr>
      <vt:lpstr>Tech 16x9</vt:lpstr>
      <vt:lpstr>WRF en Mendieta</vt:lpstr>
      <vt:lpstr>Agenda</vt:lpstr>
      <vt:lpstr>WRF</vt:lpstr>
      <vt:lpstr>WRF: Discretización del modelo atmosférico</vt:lpstr>
      <vt:lpstr>WRF: Discretización del modelo atmosférico</vt:lpstr>
      <vt:lpstr>WRF: Discretización del modelo atmosférico</vt:lpstr>
      <vt:lpstr>WRF: Discretización del modelo atmosférico</vt:lpstr>
      <vt:lpstr>WRF: Discretización del modelo atmosférico</vt:lpstr>
      <vt:lpstr> Arquitectura de WRF</vt:lpstr>
      <vt:lpstr> Arquitectura de WRF</vt:lpstr>
      <vt:lpstr>PowerPoint Presentation</vt:lpstr>
      <vt:lpstr>Post-procesamiento: ARWPost + grads</vt:lpstr>
      <vt:lpstr>WRF: Flujo basico</vt:lpstr>
      <vt:lpstr>Pronostico  por emsembles</vt:lpstr>
      <vt:lpstr>Conceptos de computación paralela</vt:lpstr>
      <vt:lpstr>Conceptos de computación paralela</vt:lpstr>
      <vt:lpstr>Mendieta en el CCAD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 estado de  ejecucion de todos los job de un usuario y de todos los jobs del cluster</vt:lpstr>
      <vt:lpstr>Ver estado de  ejecución del job dentro de un nodo</vt:lpstr>
      <vt:lpstr>Ver que funciones son intensas computacionalmente</vt:lpstr>
      <vt:lpstr>Conocer topologia del nodo</vt:lpstr>
      <vt:lpstr>Util para entender la diferencia entre un core i7 y un Xeon E5</vt:lpstr>
      <vt:lpstr>Pronostico para CAEARTE</vt:lpstr>
      <vt:lpstr>Pronostico para CAEARTE</vt:lpstr>
      <vt:lpstr>Pronostico para CAEARTE</vt:lpstr>
      <vt:lpstr>Pronostico para CAEARTE</vt:lpstr>
      <vt:lpstr>Pronostico para CAEARTE</vt:lpstr>
      <vt:lpstr>Pronostico para CAEARTE</vt:lpstr>
      <vt:lpstr>Pronostico para CAEARTE</vt:lpstr>
      <vt:lpstr>Performance obtenida para los pronosticos de 36 hs de todas las localidades de Cordoba</vt:lpstr>
      <vt:lpstr>Pronostico para CAEARTE: meteogramas producidos por grads</vt:lpstr>
      <vt:lpstr>Pronostico para CAEARTE: Análisis de ensembles</vt:lpstr>
      <vt:lpstr>Pronostico para CAEARTE: Resultados</vt:lpstr>
      <vt:lpstr>Pronostico para CAEARTE: resultados</vt:lpstr>
      <vt:lpstr>Proyectos futuros </vt:lpstr>
      <vt:lpstr>Agregar soporte para GPU</vt:lpstr>
      <vt:lpstr>Instalar WRF como modulo: module load WRF</vt:lpstr>
      <vt:lpstr>Q &amp; A </vt:lpstr>
    </vt:vector>
  </TitlesOfParts>
  <Company>Intel Corporation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WRF en Mendieta</dc:title>
  <dc:creator>Vargas Calderon, Luis</dc:creator>
  <cp:lastModifiedBy>Vargas Calderon, Luis</cp:lastModifiedBy>
  <cp:revision>89</cp:revision>
  <dcterms:created xsi:type="dcterms:W3CDTF">2016-11-06T01:31:36Z</dcterms:created>
  <dcterms:modified xsi:type="dcterms:W3CDTF">2016-11-13T00:52:36Z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